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3"/>
  </p:notesMasterIdLst>
  <p:sldIdLst>
    <p:sldId id="256" r:id="rId2"/>
    <p:sldId id="257" r:id="rId3"/>
    <p:sldId id="258" r:id="rId4"/>
    <p:sldId id="259" r:id="rId5"/>
    <p:sldId id="275" r:id="rId6"/>
    <p:sldId id="260" r:id="rId7"/>
    <p:sldId id="266" r:id="rId8"/>
    <p:sldId id="262" r:id="rId9"/>
    <p:sldId id="280" r:id="rId10"/>
    <p:sldId id="281" r:id="rId11"/>
    <p:sldId id="282" r:id="rId12"/>
    <p:sldId id="283" r:id="rId13"/>
    <p:sldId id="284" r:id="rId14"/>
    <p:sldId id="285" r:id="rId15"/>
    <p:sldId id="286" r:id="rId16"/>
    <p:sldId id="287" r:id="rId17"/>
    <p:sldId id="290" r:id="rId18"/>
    <p:sldId id="288" r:id="rId19"/>
    <p:sldId id="263" r:id="rId20"/>
    <p:sldId id="277" r:id="rId21"/>
    <p:sldId id="264" r:id="rId22"/>
    <p:sldId id="269" r:id="rId23"/>
    <p:sldId id="268" r:id="rId24"/>
    <p:sldId id="265" r:id="rId25"/>
    <p:sldId id="267" r:id="rId26"/>
    <p:sldId id="276" r:id="rId27"/>
    <p:sldId id="278" r:id="rId28"/>
    <p:sldId id="279" r:id="rId29"/>
    <p:sldId id="291" r:id="rId30"/>
    <p:sldId id="292" r:id="rId31"/>
    <p:sldId id="295" r:id="rId32"/>
    <p:sldId id="293" r:id="rId33"/>
    <p:sldId id="296" r:id="rId34"/>
    <p:sldId id="297" r:id="rId35"/>
    <p:sldId id="298" r:id="rId36"/>
    <p:sldId id="299" r:id="rId37"/>
    <p:sldId id="300" r:id="rId38"/>
    <p:sldId id="301" r:id="rId39"/>
    <p:sldId id="302" r:id="rId40"/>
    <p:sldId id="303" r:id="rId41"/>
    <p:sldId id="304"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Helvetica Neue Light" panose="02000403000000020004"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hatis.techtarget.com/definition/operating-system-OS" TargetMode="External"/><Relationship Id="rId2" Type="http://schemas.openxmlformats.org/officeDocument/2006/relationships/hyperlink" Target="https://whatis.techtarget.com/definition/processor" TargetMode="External"/><Relationship Id="rId1" Type="http://schemas.openxmlformats.org/officeDocument/2006/relationships/slideLayout" Target="../slideLayouts/slideLayout3.xml"/><Relationship Id="rId5" Type="http://schemas.openxmlformats.org/officeDocument/2006/relationships/image" Target="../media/image18.tiff"/><Relationship Id="rId4" Type="http://schemas.openxmlformats.org/officeDocument/2006/relationships/hyperlink" Target="https://searchstorage.techtarget.com/definition/memory-car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www.stitchdata.com/resources/data-warehouse/"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B47A-C83A-2842-AFD8-20C32D1552B0}"/>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8936614E-E58B-044B-B60F-F1919A597161}"/>
              </a:ext>
            </a:extLst>
          </p:cNvPr>
          <p:cNvSpPr>
            <a:spLocks noGrp="1"/>
          </p:cNvSpPr>
          <p:nvPr>
            <p:ph type="body" idx="1"/>
          </p:nvPr>
        </p:nvSpPr>
        <p:spPr/>
        <p:txBody>
          <a:bodyPr/>
          <a:lstStyle/>
          <a:p>
            <a:r>
              <a:rPr lang="en-US" dirty="0"/>
              <a:t>The shared-disk architecture was the first approach to emerge for scaling beyond the single-node SMP architectures of early systems. </a:t>
            </a:r>
          </a:p>
          <a:p>
            <a:r>
              <a:rPr lang="en-US" dirty="0"/>
              <a:t>It is designed to scale processing beyond a single server while keeping data in a central location.</a:t>
            </a:r>
          </a:p>
          <a:p>
            <a:r>
              <a:rPr lang="en-US" dirty="0"/>
              <a:t>In a shared-disk system, all of the data is stored on a storage device that is accessible from all of the nodes in the database cluster. </a:t>
            </a:r>
          </a:p>
          <a:p>
            <a:r>
              <a:rPr lang="en-US" dirty="0"/>
              <a:t>Any change in the data is updated and reflected in the single storage location. </a:t>
            </a:r>
          </a:p>
        </p:txBody>
      </p:sp>
      <p:sp>
        <p:nvSpPr>
          <p:cNvPr id="4" name="Slide Number Placeholder 3">
            <a:extLst>
              <a:ext uri="{FF2B5EF4-FFF2-40B4-BE49-F238E27FC236}">
                <a16:creationId xmlns:a16="http://schemas.microsoft.com/office/drawing/2014/main" id="{AEB8FC11-AB42-6B46-B711-9074E5E94C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52434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43EB-39FB-CC4A-9128-83E2649D67BD}"/>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2286D4B9-98F6-8A43-99F2-D58616ABD08A}"/>
              </a:ext>
            </a:extLst>
          </p:cNvPr>
          <p:cNvSpPr>
            <a:spLocks noGrp="1"/>
          </p:cNvSpPr>
          <p:nvPr>
            <p:ph type="body" idx="1"/>
          </p:nvPr>
        </p:nvSpPr>
        <p:spPr/>
        <p:txBody>
          <a:bodyPr/>
          <a:lstStyle/>
          <a:p>
            <a:r>
              <a:rPr lang="en-US" dirty="0"/>
              <a:t>Shared-disk architectures are attractive for their simplicity of data management: all processing nodes in the database cluster have direct access to all data, and that data is consistent because all modifications to the data are written to the shared disk </a:t>
            </a:r>
          </a:p>
          <a:p>
            <a:endParaRPr lang="en-US" dirty="0"/>
          </a:p>
        </p:txBody>
      </p:sp>
      <p:sp>
        <p:nvSpPr>
          <p:cNvPr id="4" name="Slide Number Placeholder 3">
            <a:extLst>
              <a:ext uri="{FF2B5EF4-FFF2-40B4-BE49-F238E27FC236}">
                <a16:creationId xmlns:a16="http://schemas.microsoft.com/office/drawing/2014/main" id="{4F2D87EC-3A92-C34A-84D0-A5A3CA7121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6" name="Picture 5">
            <a:extLst>
              <a:ext uri="{FF2B5EF4-FFF2-40B4-BE49-F238E27FC236}">
                <a16:creationId xmlns:a16="http://schemas.microsoft.com/office/drawing/2014/main" id="{79BE5A84-900E-6548-9542-57785FA8F434}"/>
              </a:ext>
            </a:extLst>
          </p:cNvPr>
          <p:cNvPicPr>
            <a:picLocks noChangeAspect="1"/>
          </p:cNvPicPr>
          <p:nvPr/>
        </p:nvPicPr>
        <p:blipFill>
          <a:blip r:embed="rId2"/>
          <a:stretch>
            <a:fillRect/>
          </a:stretch>
        </p:blipFill>
        <p:spPr>
          <a:xfrm>
            <a:off x="4033585" y="3161802"/>
            <a:ext cx="4100830" cy="2939024"/>
          </a:xfrm>
          <a:prstGeom prst="rect">
            <a:avLst/>
          </a:prstGeom>
        </p:spPr>
      </p:pic>
    </p:spTree>
    <p:extLst>
      <p:ext uri="{BB962C8B-B14F-4D97-AF65-F5344CB8AC3E}">
        <p14:creationId xmlns:p14="http://schemas.microsoft.com/office/powerpoint/2010/main" val="1700817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C9CC-3AA5-DE44-A105-D44953D25763}"/>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7637BB2A-4C43-E342-8430-928A62677D48}"/>
              </a:ext>
            </a:extLst>
          </p:cNvPr>
          <p:cNvSpPr>
            <a:spLocks noGrp="1"/>
          </p:cNvSpPr>
          <p:nvPr>
            <p:ph type="body" idx="1"/>
          </p:nvPr>
        </p:nvSpPr>
        <p:spPr/>
        <p:txBody>
          <a:bodyPr/>
          <a:lstStyle/>
          <a:p>
            <a:r>
              <a:rPr lang="en-US" dirty="0"/>
              <a:t>The issue is: the scalability of this architecture is severely limited because even a modest number of concurrent queries will overwhelm the storage device and the network to it, forcing processing to slow down for data to be returned from the shared disk. </a:t>
            </a:r>
          </a:p>
          <a:p>
            <a:r>
              <a:rPr lang="en-US" dirty="0"/>
              <a:t>Additional compute nodes only exacerbate the overloaded shared disk. Further, complicated on-disk locking mechanisms are needed to ensure data consistency across the cluster.</a:t>
            </a:r>
          </a:p>
        </p:txBody>
      </p:sp>
      <p:sp>
        <p:nvSpPr>
          <p:cNvPr id="4" name="Slide Number Placeholder 3">
            <a:extLst>
              <a:ext uri="{FF2B5EF4-FFF2-40B4-BE49-F238E27FC236}">
                <a16:creationId xmlns:a16="http://schemas.microsoft.com/office/drawing/2014/main" id="{245765D6-1BB3-014E-8D24-59234244B7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4">
            <a:extLst>
              <a:ext uri="{FF2B5EF4-FFF2-40B4-BE49-F238E27FC236}">
                <a16:creationId xmlns:a16="http://schemas.microsoft.com/office/drawing/2014/main" id="{13247F84-2FBA-C34F-AAFF-A41FB154DF94}"/>
              </a:ext>
            </a:extLst>
          </p:cNvPr>
          <p:cNvPicPr>
            <a:picLocks noChangeAspect="1"/>
          </p:cNvPicPr>
          <p:nvPr/>
        </p:nvPicPr>
        <p:blipFill>
          <a:blip r:embed="rId2"/>
          <a:stretch>
            <a:fillRect/>
          </a:stretch>
        </p:blipFill>
        <p:spPr>
          <a:xfrm>
            <a:off x="4312350" y="4213382"/>
            <a:ext cx="3543300" cy="2286000"/>
          </a:xfrm>
          <a:prstGeom prst="rect">
            <a:avLst/>
          </a:prstGeom>
        </p:spPr>
      </p:pic>
    </p:spTree>
    <p:extLst>
      <p:ext uri="{BB962C8B-B14F-4D97-AF65-F5344CB8AC3E}">
        <p14:creationId xmlns:p14="http://schemas.microsoft.com/office/powerpoint/2010/main" val="311344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C84B-A3CD-5F4A-B9D2-BD3D3127AC6C}"/>
              </a:ext>
            </a:extLst>
          </p:cNvPr>
          <p:cNvSpPr>
            <a:spLocks noGrp="1"/>
          </p:cNvSpPr>
          <p:nvPr>
            <p:ph type="title"/>
          </p:nvPr>
        </p:nvSpPr>
        <p:spPr/>
        <p:txBody>
          <a:bodyPr/>
          <a:lstStyle/>
          <a:p>
            <a:r>
              <a:rPr lang="en-US" dirty="0"/>
              <a:t>Shared Nothing</a:t>
            </a:r>
          </a:p>
        </p:txBody>
      </p:sp>
      <p:sp>
        <p:nvSpPr>
          <p:cNvPr id="3" name="Text Placeholder 2">
            <a:extLst>
              <a:ext uri="{FF2B5EF4-FFF2-40B4-BE49-F238E27FC236}">
                <a16:creationId xmlns:a16="http://schemas.microsoft.com/office/drawing/2014/main" id="{F5440573-7DA6-BC41-99B3-C97064A3D7A1}"/>
              </a:ext>
            </a:extLst>
          </p:cNvPr>
          <p:cNvSpPr>
            <a:spLocks noGrp="1"/>
          </p:cNvSpPr>
          <p:nvPr>
            <p:ph type="body" idx="1"/>
          </p:nvPr>
        </p:nvSpPr>
        <p:spPr/>
        <p:txBody>
          <a:bodyPr/>
          <a:lstStyle/>
          <a:p>
            <a:r>
              <a:rPr lang="en-US" dirty="0"/>
              <a:t>To avoid these issues, Snowflake uses something known as a “SHARED NOTHING” architecture.</a:t>
            </a:r>
          </a:p>
          <a:p>
            <a:r>
              <a:rPr lang="en-US" dirty="0"/>
              <a:t>The shared-nothing architecture scales processing and compute together by distributing different subsets of data across all of the processing nodes in the system, eliminating the bottleneck of communication with a shared disk</a:t>
            </a:r>
          </a:p>
        </p:txBody>
      </p:sp>
      <p:sp>
        <p:nvSpPr>
          <p:cNvPr id="4" name="Slide Number Placeholder 3">
            <a:extLst>
              <a:ext uri="{FF2B5EF4-FFF2-40B4-BE49-F238E27FC236}">
                <a16:creationId xmlns:a16="http://schemas.microsoft.com/office/drawing/2014/main" id="{F0F5BFFA-B428-8747-B138-D696314F3C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5EB9D287-74EB-3D48-853B-2F50BF0EA26B}"/>
              </a:ext>
            </a:extLst>
          </p:cNvPr>
          <p:cNvPicPr>
            <a:picLocks noChangeAspect="1"/>
          </p:cNvPicPr>
          <p:nvPr/>
        </p:nvPicPr>
        <p:blipFill>
          <a:blip r:embed="rId2"/>
          <a:stretch>
            <a:fillRect/>
          </a:stretch>
        </p:blipFill>
        <p:spPr>
          <a:xfrm>
            <a:off x="3889248" y="3721694"/>
            <a:ext cx="4994967" cy="2642968"/>
          </a:xfrm>
          <a:prstGeom prst="rect">
            <a:avLst/>
          </a:prstGeom>
        </p:spPr>
      </p:pic>
    </p:spTree>
    <p:extLst>
      <p:ext uri="{BB962C8B-B14F-4D97-AF65-F5344CB8AC3E}">
        <p14:creationId xmlns:p14="http://schemas.microsoft.com/office/powerpoint/2010/main" val="3858149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E1A5-329B-FE43-A062-EECACB425749}"/>
              </a:ext>
            </a:extLst>
          </p:cNvPr>
          <p:cNvSpPr>
            <a:spLocks noGrp="1"/>
          </p:cNvSpPr>
          <p:nvPr>
            <p:ph type="title"/>
          </p:nvPr>
        </p:nvSpPr>
        <p:spPr/>
        <p:txBody>
          <a:bodyPr/>
          <a:lstStyle/>
          <a:p>
            <a:r>
              <a:rPr lang="en-US" dirty="0"/>
              <a:t>Shared Nothing</a:t>
            </a:r>
          </a:p>
        </p:txBody>
      </p:sp>
      <p:sp>
        <p:nvSpPr>
          <p:cNvPr id="3" name="Text Placeholder 2">
            <a:extLst>
              <a:ext uri="{FF2B5EF4-FFF2-40B4-BE49-F238E27FC236}">
                <a16:creationId xmlns:a16="http://schemas.microsoft.com/office/drawing/2014/main" id="{41FE6069-C59A-F843-98FD-87027DE93069}"/>
              </a:ext>
            </a:extLst>
          </p:cNvPr>
          <p:cNvSpPr>
            <a:spLocks noGrp="1"/>
          </p:cNvSpPr>
          <p:nvPr>
            <p:ph type="body" idx="1"/>
          </p:nvPr>
        </p:nvSpPr>
        <p:spPr/>
        <p:txBody>
          <a:bodyPr/>
          <a:lstStyle/>
          <a:p>
            <a:r>
              <a:rPr lang="en-US" dirty="0"/>
              <a:t>From Wikipedia:</a:t>
            </a:r>
          </a:p>
          <a:p>
            <a:pPr marL="76200" indent="0">
              <a:buNone/>
            </a:pPr>
            <a:endParaRPr lang="en-US" dirty="0"/>
          </a:p>
          <a:p>
            <a:pPr marL="76200" indent="0">
              <a:buNone/>
            </a:pPr>
            <a:r>
              <a:rPr lang="en-US" dirty="0"/>
              <a:t>	“A shared-nothing architecture (SN) is a distributed computing 	architecture in which each node is independent and self-sufficient, and 	there is no single point of contention across the system. More 	specifically, none of the nodes share memory or disk storage.”</a:t>
            </a:r>
          </a:p>
        </p:txBody>
      </p:sp>
      <p:sp>
        <p:nvSpPr>
          <p:cNvPr id="4" name="Slide Number Placeholder 3">
            <a:extLst>
              <a:ext uri="{FF2B5EF4-FFF2-40B4-BE49-F238E27FC236}">
                <a16:creationId xmlns:a16="http://schemas.microsoft.com/office/drawing/2014/main" id="{CBCCB79E-757C-0042-A9AE-DD3036992D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23B1857D-4187-604C-BE34-51B8F782873C}"/>
              </a:ext>
            </a:extLst>
          </p:cNvPr>
          <p:cNvPicPr>
            <a:picLocks noChangeAspect="1"/>
          </p:cNvPicPr>
          <p:nvPr/>
        </p:nvPicPr>
        <p:blipFill>
          <a:blip r:embed="rId2"/>
          <a:stretch>
            <a:fillRect/>
          </a:stretch>
        </p:blipFill>
        <p:spPr>
          <a:xfrm>
            <a:off x="5028981" y="4169664"/>
            <a:ext cx="2134038" cy="2134038"/>
          </a:xfrm>
          <a:prstGeom prst="rect">
            <a:avLst/>
          </a:prstGeom>
        </p:spPr>
      </p:pic>
    </p:spTree>
    <p:extLst>
      <p:ext uri="{BB962C8B-B14F-4D97-AF65-F5344CB8AC3E}">
        <p14:creationId xmlns:p14="http://schemas.microsoft.com/office/powerpoint/2010/main" val="237217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07C9-E28F-C34E-B762-E26A94EC79B4}"/>
              </a:ext>
            </a:extLst>
          </p:cNvPr>
          <p:cNvSpPr>
            <a:spLocks noGrp="1"/>
          </p:cNvSpPr>
          <p:nvPr>
            <p:ph type="title"/>
          </p:nvPr>
        </p:nvSpPr>
        <p:spPr/>
        <p:txBody>
          <a:bodyPr/>
          <a:lstStyle/>
          <a:p>
            <a:r>
              <a:rPr lang="en-US" dirty="0"/>
              <a:t>Shared Nothing Drawbacks</a:t>
            </a:r>
          </a:p>
        </p:txBody>
      </p:sp>
      <p:sp>
        <p:nvSpPr>
          <p:cNvPr id="3" name="Text Placeholder 2">
            <a:extLst>
              <a:ext uri="{FF2B5EF4-FFF2-40B4-BE49-F238E27FC236}">
                <a16:creationId xmlns:a16="http://schemas.microsoft.com/office/drawing/2014/main" id="{AB3A34B5-61DB-F64E-B9F1-A225D78AD26F}"/>
              </a:ext>
            </a:extLst>
          </p:cNvPr>
          <p:cNvSpPr>
            <a:spLocks noGrp="1"/>
          </p:cNvSpPr>
          <p:nvPr>
            <p:ph type="body" idx="1"/>
          </p:nvPr>
        </p:nvSpPr>
        <p:spPr/>
        <p:txBody>
          <a:bodyPr/>
          <a:lstStyle/>
          <a:p>
            <a:r>
              <a:rPr lang="en-US" dirty="0"/>
              <a:t>So- there ARE issues with Shared Nothing architecture:</a:t>
            </a:r>
          </a:p>
          <a:p>
            <a:pPr lvl="1"/>
            <a:r>
              <a:rPr lang="en-US" dirty="0"/>
              <a:t>As the cluster is scaled to more and more nodes, the fact that data is distributed across the cluster requires shuffling data between nodes. </a:t>
            </a:r>
          </a:p>
          <a:p>
            <a:pPr lvl="1"/>
            <a:r>
              <a:rPr lang="en-US" dirty="0"/>
              <a:t>That shuffling adds overhead that reduces performance and makes performance heavily dependent on how data is distributed across the nodes in the system. </a:t>
            </a:r>
          </a:p>
          <a:p>
            <a:pPr lvl="1"/>
            <a:r>
              <a:rPr lang="en-US" dirty="0"/>
              <a:t>Distribution of data across compute nodes is typically done through static assignment--data is distributed at the time it is loaded by either a user specified distribution key or by a default algorithm</a:t>
            </a:r>
          </a:p>
          <a:p>
            <a:pPr lvl="1"/>
            <a:r>
              <a:rPr lang="en-US" dirty="0"/>
              <a:t>Changing the data distribution typically requires completely redistributing data across the cluster or even unloading and reloading data. This is a slow and disruptive operation, often requiring queries to pause and blocking queries that modify data. </a:t>
            </a:r>
          </a:p>
        </p:txBody>
      </p:sp>
      <p:sp>
        <p:nvSpPr>
          <p:cNvPr id="4" name="Slide Number Placeholder 3">
            <a:extLst>
              <a:ext uri="{FF2B5EF4-FFF2-40B4-BE49-F238E27FC236}">
                <a16:creationId xmlns:a16="http://schemas.microsoft.com/office/drawing/2014/main" id="{AED9F468-4BA5-764D-BF90-37F6B18968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64844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AC7B-8E2F-854C-B94B-5900DFE74769}"/>
              </a:ext>
            </a:extLst>
          </p:cNvPr>
          <p:cNvSpPr>
            <a:spLocks noGrp="1"/>
          </p:cNvSpPr>
          <p:nvPr>
            <p:ph type="title"/>
          </p:nvPr>
        </p:nvSpPr>
        <p:spPr/>
        <p:txBody>
          <a:bodyPr/>
          <a:lstStyle/>
          <a:p>
            <a:r>
              <a:rPr lang="en-US" dirty="0"/>
              <a:t>Downsides to Shared Nothing</a:t>
            </a:r>
          </a:p>
        </p:txBody>
      </p:sp>
      <p:sp>
        <p:nvSpPr>
          <p:cNvPr id="3" name="Text Placeholder 2">
            <a:extLst>
              <a:ext uri="{FF2B5EF4-FFF2-40B4-BE49-F238E27FC236}">
                <a16:creationId xmlns:a16="http://schemas.microsoft.com/office/drawing/2014/main" id="{0391D89B-87F6-294A-9EC7-F75B6ED418A4}"/>
              </a:ext>
            </a:extLst>
          </p:cNvPr>
          <p:cNvSpPr>
            <a:spLocks noGrp="1"/>
          </p:cNvSpPr>
          <p:nvPr>
            <p:ph type="body" idx="1"/>
          </p:nvPr>
        </p:nvSpPr>
        <p:spPr/>
        <p:txBody>
          <a:bodyPr/>
          <a:lstStyle/>
          <a:p>
            <a:r>
              <a:rPr lang="en-US" dirty="0"/>
              <a:t>Shared-nothing architectures make it very difficult to select the right balance of storage and compute. </a:t>
            </a:r>
          </a:p>
          <a:p>
            <a:pPr lvl="1"/>
            <a:r>
              <a:rPr lang="en-US" dirty="0"/>
              <a:t>Because the cluster must be sized to house all data, compute resources may be more than needed for actual queries or may be insufficient for the queries run on the system.</a:t>
            </a:r>
          </a:p>
          <a:p>
            <a:pPr lvl="1"/>
            <a:r>
              <a:rPr lang="en-US" dirty="0"/>
              <a:t> Because of the time required to resize the cluster (if even possible to do so), organizations frequently overprovision these clusters, resulting in wasted resources and spend</a:t>
            </a:r>
          </a:p>
        </p:txBody>
      </p:sp>
      <p:sp>
        <p:nvSpPr>
          <p:cNvPr id="4" name="Slide Number Placeholder 3">
            <a:extLst>
              <a:ext uri="{FF2B5EF4-FFF2-40B4-BE49-F238E27FC236}">
                <a16:creationId xmlns:a16="http://schemas.microsoft.com/office/drawing/2014/main" id="{4D3EDFD5-A3CF-8B48-BB0D-15B3599D69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E06047B1-3CD7-E14F-8C6C-F1268FDB8483}"/>
              </a:ext>
            </a:extLst>
          </p:cNvPr>
          <p:cNvPicPr>
            <a:picLocks noChangeAspect="1"/>
          </p:cNvPicPr>
          <p:nvPr/>
        </p:nvPicPr>
        <p:blipFill>
          <a:blip r:embed="rId2"/>
          <a:stretch>
            <a:fillRect/>
          </a:stretch>
        </p:blipFill>
        <p:spPr>
          <a:xfrm>
            <a:off x="5115545" y="4365545"/>
            <a:ext cx="1960910" cy="1960910"/>
          </a:xfrm>
          <a:prstGeom prst="rect">
            <a:avLst/>
          </a:prstGeom>
        </p:spPr>
      </p:pic>
    </p:spTree>
    <p:extLst>
      <p:ext uri="{BB962C8B-B14F-4D97-AF65-F5344CB8AC3E}">
        <p14:creationId xmlns:p14="http://schemas.microsoft.com/office/powerpoint/2010/main" val="11923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p:txBody>
          <a:bodyPr/>
          <a:lstStyle/>
          <a:p>
            <a:r>
              <a:rPr lang="en-US" dirty="0"/>
              <a:t>So how does Snowflake address these shortcomings? </a:t>
            </a:r>
          </a:p>
          <a:p>
            <a:pPr lvl="1"/>
            <a:r>
              <a:rPr lang="en-US" dirty="0"/>
              <a:t>The idea here is that by using the cloud based infrastructure SNOWFLAKE can essentially throw resources at the management of shared-nothing infrastructure indefinitely. </a:t>
            </a:r>
          </a:p>
          <a:p>
            <a:pPr lvl="1"/>
            <a:r>
              <a:rPr lang="en-US" dirty="0"/>
              <a:t>This is because Snowflake is </a:t>
            </a:r>
            <a:r>
              <a:rPr lang="en-US" i="1" dirty="0"/>
              <a:t>elastic</a:t>
            </a:r>
            <a:r>
              <a:rPr lang="en-US" dirty="0"/>
              <a:t> in nature- it will expand as resources are required and contract when not required. </a:t>
            </a:r>
          </a:p>
          <a:p>
            <a:pPr lvl="1"/>
            <a:r>
              <a:rPr lang="en-US" dirty="0"/>
              <a:t>This addresses both the high compute requirements of Shared Nothing AND the high-cost requirements of creating “workers”</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5387DA51-0B0F-CF4F-9510-2F99D0569684}"/>
              </a:ext>
            </a:extLst>
          </p:cNvPr>
          <p:cNvPicPr>
            <a:picLocks noChangeAspect="1"/>
          </p:cNvPicPr>
          <p:nvPr/>
        </p:nvPicPr>
        <p:blipFill>
          <a:blip r:embed="rId2"/>
          <a:stretch>
            <a:fillRect/>
          </a:stretch>
        </p:blipFill>
        <p:spPr>
          <a:xfrm>
            <a:off x="5078222" y="4617200"/>
            <a:ext cx="1816100" cy="1574800"/>
          </a:xfrm>
          <a:prstGeom prst="rect">
            <a:avLst/>
          </a:prstGeom>
        </p:spPr>
      </p:pic>
    </p:spTree>
    <p:extLst>
      <p:ext uri="{BB962C8B-B14F-4D97-AF65-F5344CB8AC3E}">
        <p14:creationId xmlns:p14="http://schemas.microsoft.com/office/powerpoint/2010/main" val="1661901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r>
              <a:rPr lang="en-US" dirty="0"/>
              <a:t>Imagine if you will, for a minute, a series of workers, each of whom have their own memory, resources, and processors assigned to a task.</a:t>
            </a:r>
          </a:p>
          <a:p>
            <a:pPr lvl="1"/>
            <a:r>
              <a:rPr lang="en-US" dirty="0"/>
              <a:t>We can split the task among these workers thereby speeding up the task immeasurably.</a:t>
            </a:r>
          </a:p>
          <a:p>
            <a:pPr lvl="1"/>
            <a:r>
              <a:rPr lang="en-US" dirty="0"/>
              <a:t>This brings us to our definition of MPP:</a:t>
            </a:r>
            <a:br>
              <a:rPr lang="en-US" dirty="0"/>
            </a:br>
            <a:endParaRPr lang="en-US" dirty="0"/>
          </a:p>
          <a:p>
            <a:pPr marL="546100" lvl="1" indent="0">
              <a:buNone/>
            </a:pPr>
            <a:r>
              <a:rPr lang="en-US" dirty="0"/>
              <a:t>“MPP (massively parallel processing) is the coordinated processing of a program by multiple </a:t>
            </a:r>
            <a:r>
              <a:rPr lang="en-US" u="sng" dirty="0">
                <a:hlinkClick r:id="rId2"/>
              </a:rPr>
              <a:t>processor</a:t>
            </a:r>
            <a:r>
              <a:rPr lang="en-US" dirty="0"/>
              <a:t> s that work on different parts of the program, with each processor using its own </a:t>
            </a:r>
            <a:r>
              <a:rPr lang="en-US" u="sng" dirty="0">
                <a:hlinkClick r:id="rId3"/>
              </a:rPr>
              <a:t>operating system</a:t>
            </a:r>
            <a:r>
              <a:rPr lang="en-US" dirty="0"/>
              <a:t> and </a:t>
            </a:r>
            <a:r>
              <a:rPr lang="en-US" u="sng" dirty="0">
                <a:hlinkClick r:id="rId4"/>
              </a:rPr>
              <a:t>memory</a:t>
            </a:r>
            <a:r>
              <a:rPr lang="en-US" u="sng" dirty="0"/>
              <a:t>”</a:t>
            </a:r>
            <a:endParaRPr lang="en-US" dirty="0"/>
          </a:p>
          <a:p>
            <a:endParaRPr lang="en-US" dirty="0"/>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1FBCCEF5-C3B4-5F44-B804-690544186869}"/>
              </a:ext>
            </a:extLst>
          </p:cNvPr>
          <p:cNvPicPr>
            <a:picLocks noChangeAspect="1"/>
          </p:cNvPicPr>
          <p:nvPr/>
        </p:nvPicPr>
        <p:blipFill>
          <a:blip r:embed="rId5"/>
          <a:stretch>
            <a:fillRect/>
          </a:stretch>
        </p:blipFill>
        <p:spPr>
          <a:xfrm>
            <a:off x="9606226" y="4870450"/>
            <a:ext cx="1457505" cy="1607342"/>
          </a:xfrm>
          <a:prstGeom prst="rect">
            <a:avLst/>
          </a:prstGeom>
        </p:spPr>
      </p:pic>
    </p:spTree>
    <p:extLst>
      <p:ext uri="{BB962C8B-B14F-4D97-AF65-F5344CB8AC3E}">
        <p14:creationId xmlns:p14="http://schemas.microsoft.com/office/powerpoint/2010/main" val="2704990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p:txBody>
          <a:bodyPr/>
          <a:lstStyle/>
          <a:p>
            <a:pPr marL="76200" indent="0">
              <a:buNone/>
            </a:pPr>
            <a:r>
              <a:rPr lang="en-US" dirty="0"/>
              <a:t>Let’s divide data warehouses into </a:t>
            </a:r>
            <a:r>
              <a:rPr lang="en-US" b="1" dirty="0"/>
              <a:t>three parts:</a:t>
            </a:r>
            <a:endParaRPr lang="en-US" dirty="0"/>
          </a:p>
          <a:p>
            <a:pPr lvl="1"/>
            <a:r>
              <a:rPr lang="en-US" b="1" dirty="0"/>
              <a:t>Storage:</a:t>
            </a:r>
            <a:r>
              <a:rPr lang="en-US" dirty="0"/>
              <a:t> for storing data and</a:t>
            </a:r>
          </a:p>
          <a:p>
            <a:pPr lvl="1"/>
            <a:r>
              <a:rPr lang="en-US" b="1" dirty="0"/>
              <a:t>Computing:</a:t>
            </a:r>
            <a:r>
              <a:rPr lang="en-US" dirty="0"/>
              <a:t> which is what allows us to do all the things we do in structured SQL databases</a:t>
            </a:r>
          </a:p>
          <a:p>
            <a:pPr lvl="1"/>
            <a:r>
              <a:rPr lang="en-US" b="1" dirty="0"/>
              <a:t>Services:</a:t>
            </a:r>
            <a:r>
              <a:rPr lang="en-US" dirty="0"/>
              <a:t> Which are some of the things like pipelines, etc.</a:t>
            </a:r>
            <a:endParaRPr lang="en-US" b="1" dirty="0"/>
          </a:p>
          <a:p>
            <a:pPr lvl="1"/>
            <a:endParaRPr lang="en-US" b="1" dirty="0"/>
          </a:p>
          <a:p>
            <a:pPr marL="88900" indent="0">
              <a:buNone/>
            </a:pPr>
            <a:r>
              <a:rPr lang="en-US" dirty="0"/>
              <a:t>Snowflake offers us the opportunity to </a:t>
            </a:r>
            <a:r>
              <a:rPr lang="en-US" b="1" dirty="0"/>
              <a:t>independently scale</a:t>
            </a:r>
            <a:r>
              <a:rPr lang="en-US" dirty="0"/>
              <a:t> the storage, services, and the computing. Why is this important? </a:t>
            </a:r>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8AD17761-7096-914E-8307-3A9C43044073}"/>
              </a:ext>
            </a:extLst>
          </p:cNvPr>
          <p:cNvPicPr>
            <a:picLocks noChangeAspect="1"/>
          </p:cNvPicPr>
          <p:nvPr/>
        </p:nvPicPr>
        <p:blipFill>
          <a:blip r:embed="rId2"/>
          <a:stretch>
            <a:fillRect/>
          </a:stretch>
        </p:blipFill>
        <p:spPr>
          <a:xfrm>
            <a:off x="4719258" y="4641796"/>
            <a:ext cx="2729484" cy="1722866"/>
          </a:xfrm>
          <a:prstGeom prst="rect">
            <a:avLst/>
          </a:prstGeom>
        </p:spPr>
      </p:pic>
    </p:spTree>
    <p:extLst>
      <p:ext uri="{BB962C8B-B14F-4D97-AF65-F5344CB8AC3E}">
        <p14:creationId xmlns:p14="http://schemas.microsoft.com/office/powerpoint/2010/main" val="544045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A434-010D-AE44-9785-000E4C80CCD4}"/>
              </a:ext>
            </a:extLst>
          </p:cNvPr>
          <p:cNvSpPr>
            <a:spLocks noGrp="1"/>
          </p:cNvSpPr>
          <p:nvPr>
            <p:ph type="title"/>
          </p:nvPr>
        </p:nvSpPr>
        <p:spPr/>
        <p:txBody>
          <a:bodyPr/>
          <a:lstStyle/>
          <a:p>
            <a:r>
              <a:rPr lang="en-US" dirty="0"/>
              <a:t>Snowflake: Why this design?</a:t>
            </a:r>
          </a:p>
        </p:txBody>
      </p:sp>
      <p:sp>
        <p:nvSpPr>
          <p:cNvPr id="3" name="Text Placeholder 2">
            <a:extLst>
              <a:ext uri="{FF2B5EF4-FFF2-40B4-BE49-F238E27FC236}">
                <a16:creationId xmlns:a16="http://schemas.microsoft.com/office/drawing/2014/main" id="{92B7DCDF-A42F-A14E-9C5C-EFE90DDE22F2}"/>
              </a:ext>
            </a:extLst>
          </p:cNvPr>
          <p:cNvSpPr>
            <a:spLocks noGrp="1"/>
          </p:cNvSpPr>
          <p:nvPr>
            <p:ph type="body" idx="1"/>
          </p:nvPr>
        </p:nvSpPr>
        <p:spPr/>
        <p:txBody>
          <a:bodyPr/>
          <a:lstStyle/>
          <a:p>
            <a:r>
              <a:rPr lang="en-US" dirty="0"/>
              <a:t>In a traditional data warehouse, storage, compute, and database services are tightly coupled. </a:t>
            </a:r>
          </a:p>
          <a:p>
            <a:r>
              <a:rPr lang="en-US" dirty="0"/>
              <a:t>This can stem from either the configuration of the physical nodes (even in the cloud), or the architecture of the data warehouse appliance. Even “big data” platforms tie storage, compute and services tightly together within the same nodes. </a:t>
            </a:r>
          </a:p>
          <a:p>
            <a:r>
              <a:rPr lang="en-US" dirty="0"/>
              <a:t>Big data platforms can scale compute and storage to some degree, but they still suffer from the same predictable performance limitations as the number of workloads and users increase.</a:t>
            </a:r>
          </a:p>
        </p:txBody>
      </p:sp>
      <p:sp>
        <p:nvSpPr>
          <p:cNvPr id="4" name="Slide Number Placeholder 3">
            <a:extLst>
              <a:ext uri="{FF2B5EF4-FFF2-40B4-BE49-F238E27FC236}">
                <a16:creationId xmlns:a16="http://schemas.microsoft.com/office/drawing/2014/main" id="{254CFD63-6C0C-A142-9EB0-452A182677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633CB92B-9DF7-E941-B9AF-F0ADDF2F765D}"/>
              </a:ext>
            </a:extLst>
          </p:cNvPr>
          <p:cNvPicPr>
            <a:picLocks noChangeAspect="1"/>
          </p:cNvPicPr>
          <p:nvPr/>
        </p:nvPicPr>
        <p:blipFill>
          <a:blip r:embed="rId2"/>
          <a:stretch>
            <a:fillRect/>
          </a:stretch>
        </p:blipFill>
        <p:spPr>
          <a:xfrm>
            <a:off x="8315328" y="4803648"/>
            <a:ext cx="2473067" cy="1561014"/>
          </a:xfrm>
          <a:prstGeom prst="rect">
            <a:avLst/>
          </a:prstGeom>
        </p:spPr>
      </p:pic>
    </p:spTree>
    <p:extLst>
      <p:ext uri="{BB962C8B-B14F-4D97-AF65-F5344CB8AC3E}">
        <p14:creationId xmlns:p14="http://schemas.microsoft.com/office/powerpoint/2010/main" val="167672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3357-3C5E-6540-AE68-14A193620389}"/>
              </a:ext>
            </a:extLst>
          </p:cNvPr>
          <p:cNvSpPr>
            <a:spLocks noGrp="1"/>
          </p:cNvSpPr>
          <p:nvPr>
            <p:ph type="title"/>
          </p:nvPr>
        </p:nvSpPr>
        <p:spPr/>
        <p:txBody>
          <a:bodyPr/>
          <a:lstStyle/>
          <a:p>
            <a:r>
              <a:rPr lang="en-US" dirty="0"/>
              <a:t>Snowflake Intro</a:t>
            </a:r>
          </a:p>
        </p:txBody>
      </p:sp>
      <p:sp>
        <p:nvSpPr>
          <p:cNvPr id="3" name="Text Placeholder 2">
            <a:extLst>
              <a:ext uri="{FF2B5EF4-FFF2-40B4-BE49-F238E27FC236}">
                <a16:creationId xmlns:a16="http://schemas.microsoft.com/office/drawing/2014/main" id="{137C46BE-A189-DB4D-B641-422E68F0F02C}"/>
              </a:ext>
            </a:extLst>
          </p:cNvPr>
          <p:cNvSpPr>
            <a:spLocks noGrp="1"/>
          </p:cNvSpPr>
          <p:nvPr>
            <p:ph type="body" idx="1"/>
          </p:nvPr>
        </p:nvSpPr>
        <p:spPr/>
        <p:txBody>
          <a:bodyPr/>
          <a:lstStyle/>
          <a:p>
            <a:pPr marL="76200" indent="0">
              <a:buNone/>
            </a:pPr>
            <a:endParaRPr lang="en-US" dirty="0"/>
          </a:p>
          <a:p>
            <a:pPr marL="76200" indent="0">
              <a:buNone/>
            </a:pPr>
            <a:r>
              <a:rPr lang="en-US" b="1" i="1" dirty="0"/>
              <a:t>“Snowflake is a single integrated solution with completely independent scaling for compute, storage and services. Unlike shared-storage architectures that bundle storage and compute together, Snowflake enables instant, automatic scaling of storage, analytics, or workgroup resources for any job at any time.”</a:t>
            </a:r>
          </a:p>
          <a:p>
            <a:pPr marL="76200" indent="0">
              <a:buNone/>
            </a:pPr>
            <a:r>
              <a:rPr lang="en-US" b="1" i="1" dirty="0"/>
              <a:t>							-- Snowflake handbook</a:t>
            </a:r>
          </a:p>
        </p:txBody>
      </p:sp>
      <p:sp>
        <p:nvSpPr>
          <p:cNvPr id="4" name="Slide Number Placeholder 3">
            <a:extLst>
              <a:ext uri="{FF2B5EF4-FFF2-40B4-BE49-F238E27FC236}">
                <a16:creationId xmlns:a16="http://schemas.microsoft.com/office/drawing/2014/main" id="{C7D2842A-0310-5A44-B2E2-A31125EA1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6206CD72-9592-2B4F-A5E7-BBEB29ACF0C8}"/>
              </a:ext>
            </a:extLst>
          </p:cNvPr>
          <p:cNvPicPr>
            <a:picLocks noChangeAspect="1"/>
          </p:cNvPicPr>
          <p:nvPr/>
        </p:nvPicPr>
        <p:blipFill>
          <a:blip r:embed="rId2"/>
          <a:stretch>
            <a:fillRect/>
          </a:stretch>
        </p:blipFill>
        <p:spPr>
          <a:xfrm>
            <a:off x="2204466" y="3676500"/>
            <a:ext cx="2651148" cy="2651148"/>
          </a:xfrm>
          <a:prstGeom prst="rect">
            <a:avLst/>
          </a:prstGeom>
        </p:spPr>
      </p:pic>
    </p:spTree>
    <p:extLst>
      <p:ext uri="{BB962C8B-B14F-4D97-AF65-F5344CB8AC3E}">
        <p14:creationId xmlns:p14="http://schemas.microsoft.com/office/powerpoint/2010/main" val="737393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EA64-8456-8442-B1CA-6C9398A80418}"/>
              </a:ext>
            </a:extLst>
          </p:cNvPr>
          <p:cNvSpPr>
            <a:spLocks noGrp="1"/>
          </p:cNvSpPr>
          <p:nvPr>
            <p:ph type="title"/>
          </p:nvPr>
        </p:nvSpPr>
        <p:spPr/>
        <p:txBody>
          <a:bodyPr/>
          <a:lstStyle/>
          <a:p>
            <a:r>
              <a:rPr lang="en-US" dirty="0"/>
              <a:t>Snowflake Architecture</a:t>
            </a:r>
          </a:p>
        </p:txBody>
      </p:sp>
      <p:sp>
        <p:nvSpPr>
          <p:cNvPr id="3" name="Text Placeholder 2">
            <a:extLst>
              <a:ext uri="{FF2B5EF4-FFF2-40B4-BE49-F238E27FC236}">
                <a16:creationId xmlns:a16="http://schemas.microsoft.com/office/drawing/2014/main" id="{CF5F21D1-750C-6446-9A55-C745DBB0F50A}"/>
              </a:ext>
            </a:extLst>
          </p:cNvPr>
          <p:cNvSpPr>
            <a:spLocks noGrp="1"/>
          </p:cNvSpPr>
          <p:nvPr>
            <p:ph type="body" idx="1"/>
          </p:nvPr>
        </p:nvSpPr>
        <p:spPr/>
        <p:txBody>
          <a:bodyPr/>
          <a:lstStyle/>
          <a:p>
            <a:r>
              <a:rPr lang="en-US" dirty="0"/>
              <a:t>Starting with our conception that there are </a:t>
            </a:r>
            <a:r>
              <a:rPr lang="en-US" b="1" dirty="0"/>
              <a:t>three layers</a:t>
            </a:r>
            <a:r>
              <a:rPr lang="en-US" dirty="0"/>
              <a:t> (storage, computing, services) to a data warehouse we would want to separate those out. </a:t>
            </a:r>
          </a:p>
          <a:p>
            <a:r>
              <a:rPr lang="en-US" dirty="0"/>
              <a:t>For </a:t>
            </a:r>
            <a:r>
              <a:rPr lang="en-US" b="1" dirty="0"/>
              <a:t>storage</a:t>
            </a:r>
            <a:r>
              <a:rPr lang="en-US" dirty="0"/>
              <a:t> let’s keep everything in file formats (AVRO, JSON, </a:t>
            </a:r>
            <a:r>
              <a:rPr lang="en-US" dirty="0" err="1"/>
              <a:t>etc</a:t>
            </a:r>
            <a:r>
              <a:rPr lang="en-US" dirty="0"/>
              <a:t>). </a:t>
            </a:r>
          </a:p>
          <a:p>
            <a:r>
              <a:rPr lang="en-US" dirty="0"/>
              <a:t>Think </a:t>
            </a:r>
            <a:r>
              <a:rPr lang="en-US" b="1" i="1" dirty="0"/>
              <a:t>data lake… </a:t>
            </a:r>
            <a:r>
              <a:rPr lang="en-US" dirty="0"/>
              <a:t>a large data repository accessible by multiple clusters.</a:t>
            </a:r>
          </a:p>
          <a:p>
            <a:r>
              <a:rPr lang="en-US" b="1" dirty="0"/>
              <a:t>NOW- </a:t>
            </a:r>
            <a:r>
              <a:rPr lang="en-US" dirty="0"/>
              <a:t>For the </a:t>
            </a:r>
            <a:r>
              <a:rPr lang="en-US" b="1" dirty="0"/>
              <a:t>computing</a:t>
            </a:r>
            <a:r>
              <a:rPr lang="en-US" dirty="0"/>
              <a:t> </a:t>
            </a:r>
            <a:r>
              <a:rPr lang="en-US" b="1" dirty="0"/>
              <a:t>layer</a:t>
            </a:r>
            <a:r>
              <a:rPr lang="en-US" dirty="0"/>
              <a:t> we would want </a:t>
            </a:r>
            <a:r>
              <a:rPr lang="en-US" b="1" dirty="0"/>
              <a:t>clusters</a:t>
            </a:r>
            <a:r>
              <a:rPr lang="en-US" dirty="0"/>
              <a:t> of computers set up to share resources for running computations on that storage.</a:t>
            </a:r>
          </a:p>
          <a:p>
            <a:r>
              <a:rPr lang="en-US" dirty="0"/>
              <a:t>Finally in the services layer we want access from our cloud service provider.</a:t>
            </a:r>
          </a:p>
        </p:txBody>
      </p:sp>
      <p:sp>
        <p:nvSpPr>
          <p:cNvPr id="4" name="Slide Number Placeholder 3">
            <a:extLst>
              <a:ext uri="{FF2B5EF4-FFF2-40B4-BE49-F238E27FC236}">
                <a16:creationId xmlns:a16="http://schemas.microsoft.com/office/drawing/2014/main" id="{089C8949-65A7-3A40-B27A-59307622D78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F1D9E45B-76FC-184F-AB71-5B8B52597864}"/>
              </a:ext>
            </a:extLst>
          </p:cNvPr>
          <p:cNvPicPr>
            <a:picLocks noChangeAspect="1"/>
          </p:cNvPicPr>
          <p:nvPr/>
        </p:nvPicPr>
        <p:blipFill>
          <a:blip r:embed="rId2"/>
          <a:stretch>
            <a:fillRect/>
          </a:stretch>
        </p:blipFill>
        <p:spPr>
          <a:xfrm>
            <a:off x="5038737" y="4952392"/>
            <a:ext cx="1412270" cy="1412270"/>
          </a:xfrm>
          <a:prstGeom prst="rect">
            <a:avLst/>
          </a:prstGeom>
        </p:spPr>
      </p:pic>
    </p:spTree>
    <p:extLst>
      <p:ext uri="{BB962C8B-B14F-4D97-AF65-F5344CB8AC3E}">
        <p14:creationId xmlns:p14="http://schemas.microsoft.com/office/powerpoint/2010/main" val="642049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E9B7-4292-074F-A9F8-5100360AE854}"/>
              </a:ext>
            </a:extLst>
          </p:cNvPr>
          <p:cNvSpPr>
            <a:spLocks noGrp="1"/>
          </p:cNvSpPr>
          <p:nvPr>
            <p:ph type="title"/>
          </p:nvPr>
        </p:nvSpPr>
        <p:spPr/>
        <p:txBody>
          <a:bodyPr/>
          <a:lstStyle/>
          <a:p>
            <a:r>
              <a:rPr lang="en-US" dirty="0"/>
              <a:t>Snowflake architecture</a:t>
            </a:r>
          </a:p>
        </p:txBody>
      </p:sp>
      <p:pic>
        <p:nvPicPr>
          <p:cNvPr id="5" name="Picture 4">
            <a:extLst>
              <a:ext uri="{FF2B5EF4-FFF2-40B4-BE49-F238E27FC236}">
                <a16:creationId xmlns:a16="http://schemas.microsoft.com/office/drawing/2014/main" id="{3C1CB155-237B-2F4F-AF79-BFA51CFE2C83}"/>
              </a:ext>
            </a:extLst>
          </p:cNvPr>
          <p:cNvPicPr>
            <a:picLocks noChangeAspect="1"/>
          </p:cNvPicPr>
          <p:nvPr/>
        </p:nvPicPr>
        <p:blipFill>
          <a:blip r:embed="rId2"/>
          <a:stretch>
            <a:fillRect/>
          </a:stretch>
        </p:blipFill>
        <p:spPr>
          <a:xfrm>
            <a:off x="1481838" y="1232050"/>
            <a:ext cx="9228323" cy="5216476"/>
          </a:xfrm>
          <a:prstGeom prst="rect">
            <a:avLst/>
          </a:prstGeom>
        </p:spPr>
      </p:pic>
      <p:sp>
        <p:nvSpPr>
          <p:cNvPr id="4" name="Slide Number Placeholder 3">
            <a:extLst>
              <a:ext uri="{FF2B5EF4-FFF2-40B4-BE49-F238E27FC236}">
                <a16:creationId xmlns:a16="http://schemas.microsoft.com/office/drawing/2014/main" id="{22C85737-F75D-3C40-9DDC-C07DE2F37E2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602483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E609-5A50-8248-81EF-A731EA338925}"/>
              </a:ext>
            </a:extLst>
          </p:cNvPr>
          <p:cNvSpPr>
            <a:spLocks noGrp="1"/>
          </p:cNvSpPr>
          <p:nvPr>
            <p:ph type="title"/>
          </p:nvPr>
        </p:nvSpPr>
        <p:spPr/>
        <p:txBody>
          <a:bodyPr/>
          <a:lstStyle/>
          <a:p>
            <a:r>
              <a:rPr lang="en-US" dirty="0"/>
              <a:t>Snowflake Intro: Storage</a:t>
            </a:r>
          </a:p>
        </p:txBody>
      </p:sp>
      <p:sp>
        <p:nvSpPr>
          <p:cNvPr id="3" name="Text Placeholder 2">
            <a:extLst>
              <a:ext uri="{FF2B5EF4-FFF2-40B4-BE49-F238E27FC236}">
                <a16:creationId xmlns:a16="http://schemas.microsoft.com/office/drawing/2014/main" id="{172F0F3C-D946-BC49-B564-3160459E05A3}"/>
              </a:ext>
            </a:extLst>
          </p:cNvPr>
          <p:cNvSpPr>
            <a:spLocks noGrp="1"/>
          </p:cNvSpPr>
          <p:nvPr>
            <p:ph type="body" idx="1"/>
          </p:nvPr>
        </p:nvSpPr>
        <p:spPr/>
        <p:txBody>
          <a:bodyPr/>
          <a:lstStyle/>
          <a:p>
            <a:r>
              <a:rPr lang="en-US" b="1" dirty="0"/>
              <a:t>Storage:</a:t>
            </a:r>
          </a:p>
          <a:p>
            <a:pPr lvl="1"/>
            <a:r>
              <a:rPr lang="en-US" dirty="0"/>
              <a:t>So in our storage layer we can keep </a:t>
            </a:r>
            <a:r>
              <a:rPr lang="en-US" b="1" dirty="0"/>
              <a:t>structured</a:t>
            </a:r>
            <a:r>
              <a:rPr lang="en-US" dirty="0"/>
              <a:t> or </a:t>
            </a:r>
            <a:r>
              <a:rPr lang="en-US" b="1" dirty="0"/>
              <a:t>semi-structured</a:t>
            </a:r>
            <a:r>
              <a:rPr lang="en-US" dirty="0"/>
              <a:t> data that Snowflake </a:t>
            </a:r>
            <a:r>
              <a:rPr lang="en-US" i="1" dirty="0"/>
              <a:t>completely manages for us! </a:t>
            </a:r>
            <a:r>
              <a:rPr lang="en-US" dirty="0"/>
              <a:t>(I can’t adequately emphasize how awesome this is!)</a:t>
            </a:r>
          </a:p>
          <a:p>
            <a:pPr lvl="1"/>
            <a:r>
              <a:rPr lang="en-US" i="1" dirty="0"/>
              <a:t>Snowflake automatically manages all aspects of how the data is stored: organization, file size, structure, compression, metadata, and statistics. </a:t>
            </a:r>
            <a:r>
              <a:rPr lang="en-US" dirty="0"/>
              <a:t>This storage layer runs independently of compute resources.</a:t>
            </a:r>
          </a:p>
          <a:p>
            <a:pPr lvl="1"/>
            <a:r>
              <a:rPr lang="en-US" dirty="0"/>
              <a:t>Storage is billed in terabytes per month and is incredibly cheap.</a:t>
            </a:r>
          </a:p>
          <a:p>
            <a:pPr marL="546100" lvl="1" indent="0">
              <a:buNone/>
            </a:pPr>
            <a:endParaRPr lang="en-US" dirty="0"/>
          </a:p>
        </p:txBody>
      </p:sp>
      <p:sp>
        <p:nvSpPr>
          <p:cNvPr id="4" name="Slide Number Placeholder 3">
            <a:extLst>
              <a:ext uri="{FF2B5EF4-FFF2-40B4-BE49-F238E27FC236}">
                <a16:creationId xmlns:a16="http://schemas.microsoft.com/office/drawing/2014/main" id="{A2F1D360-2042-3744-9D76-C5821B193CB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8E5E62F2-812E-2C45-A58A-5053B514C9A4}"/>
              </a:ext>
            </a:extLst>
          </p:cNvPr>
          <p:cNvPicPr>
            <a:picLocks noChangeAspect="1"/>
          </p:cNvPicPr>
          <p:nvPr/>
        </p:nvPicPr>
        <p:blipFill>
          <a:blip r:embed="rId2"/>
          <a:stretch>
            <a:fillRect/>
          </a:stretch>
        </p:blipFill>
        <p:spPr>
          <a:xfrm>
            <a:off x="3347720" y="4552250"/>
            <a:ext cx="5130800" cy="1587500"/>
          </a:xfrm>
          <a:prstGeom prst="rect">
            <a:avLst/>
          </a:prstGeom>
        </p:spPr>
      </p:pic>
    </p:spTree>
    <p:extLst>
      <p:ext uri="{BB962C8B-B14F-4D97-AF65-F5344CB8AC3E}">
        <p14:creationId xmlns:p14="http://schemas.microsoft.com/office/powerpoint/2010/main" val="134552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01C4-8823-D64F-82CC-D03038C54F56}"/>
              </a:ext>
            </a:extLst>
          </p:cNvPr>
          <p:cNvSpPr>
            <a:spLocks noGrp="1"/>
          </p:cNvSpPr>
          <p:nvPr>
            <p:ph type="title"/>
          </p:nvPr>
        </p:nvSpPr>
        <p:spPr/>
        <p:txBody>
          <a:bodyPr/>
          <a:lstStyle/>
          <a:p>
            <a:r>
              <a:rPr lang="en-US" dirty="0"/>
              <a:t>Snowflake Intro: Computing Layer</a:t>
            </a:r>
          </a:p>
        </p:txBody>
      </p:sp>
      <p:sp>
        <p:nvSpPr>
          <p:cNvPr id="3" name="Text Placeholder 2">
            <a:extLst>
              <a:ext uri="{FF2B5EF4-FFF2-40B4-BE49-F238E27FC236}">
                <a16:creationId xmlns:a16="http://schemas.microsoft.com/office/drawing/2014/main" id="{6A8D03C7-2EFD-034F-A55C-0966C1E0BFC0}"/>
              </a:ext>
            </a:extLst>
          </p:cNvPr>
          <p:cNvSpPr>
            <a:spLocks noGrp="1"/>
          </p:cNvSpPr>
          <p:nvPr>
            <p:ph type="body" idx="1"/>
          </p:nvPr>
        </p:nvSpPr>
        <p:spPr/>
        <p:txBody>
          <a:bodyPr/>
          <a:lstStyle/>
          <a:p>
            <a:r>
              <a:rPr lang="en-US" dirty="0"/>
              <a:t>Computing:</a:t>
            </a:r>
          </a:p>
          <a:p>
            <a:pPr lvl="1"/>
            <a:r>
              <a:rPr lang="en-US" dirty="0"/>
              <a:t>The compute layer is made up of virtual warehouses that execute data processing tasks required for queries. Each virtual warehouse (or cluster) can access all the data in the storage layer, then work independently, so the warehouses do not share, or compete for, compute resources.</a:t>
            </a:r>
          </a:p>
          <a:p>
            <a:pPr lvl="1"/>
            <a:r>
              <a:rPr lang="en-US" dirty="0"/>
              <a:t> This enables nondisruptive, automatic scaling, which means that while queries are running, compute resources can scale without the need to redistribute or rebalance the data in the storage layer.</a:t>
            </a:r>
          </a:p>
        </p:txBody>
      </p:sp>
      <p:sp>
        <p:nvSpPr>
          <p:cNvPr id="4" name="Slide Number Placeholder 3">
            <a:extLst>
              <a:ext uri="{FF2B5EF4-FFF2-40B4-BE49-F238E27FC236}">
                <a16:creationId xmlns:a16="http://schemas.microsoft.com/office/drawing/2014/main" id="{86FC550D-9BDE-A546-B297-CF1EB4C152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85619894-DFE4-5B46-A12A-740420DABAFD}"/>
              </a:ext>
            </a:extLst>
          </p:cNvPr>
          <p:cNvPicPr>
            <a:picLocks noChangeAspect="1"/>
          </p:cNvPicPr>
          <p:nvPr/>
        </p:nvPicPr>
        <p:blipFill>
          <a:blip r:embed="rId2"/>
          <a:stretch>
            <a:fillRect/>
          </a:stretch>
        </p:blipFill>
        <p:spPr>
          <a:xfrm>
            <a:off x="8467732" y="3974622"/>
            <a:ext cx="3289300" cy="2463800"/>
          </a:xfrm>
          <a:prstGeom prst="rect">
            <a:avLst/>
          </a:prstGeom>
        </p:spPr>
      </p:pic>
    </p:spTree>
    <p:extLst>
      <p:ext uri="{BB962C8B-B14F-4D97-AF65-F5344CB8AC3E}">
        <p14:creationId xmlns:p14="http://schemas.microsoft.com/office/powerpoint/2010/main" val="2118778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9B86-1EF1-864D-8035-546FBC443E9F}"/>
              </a:ext>
            </a:extLst>
          </p:cNvPr>
          <p:cNvSpPr>
            <a:spLocks noGrp="1"/>
          </p:cNvSpPr>
          <p:nvPr>
            <p:ph type="title"/>
          </p:nvPr>
        </p:nvSpPr>
        <p:spPr/>
        <p:txBody>
          <a:bodyPr/>
          <a:lstStyle/>
          <a:p>
            <a:r>
              <a:rPr lang="en-US" dirty="0"/>
              <a:t>Snowflake Intro: Services Layer</a:t>
            </a:r>
          </a:p>
        </p:txBody>
      </p:sp>
      <p:sp>
        <p:nvSpPr>
          <p:cNvPr id="3" name="Text Placeholder 2">
            <a:extLst>
              <a:ext uri="{FF2B5EF4-FFF2-40B4-BE49-F238E27FC236}">
                <a16:creationId xmlns:a16="http://schemas.microsoft.com/office/drawing/2014/main" id="{5B64B320-128D-B34C-8E41-825818CA20CC}"/>
              </a:ext>
            </a:extLst>
          </p:cNvPr>
          <p:cNvSpPr>
            <a:spLocks noGrp="1"/>
          </p:cNvSpPr>
          <p:nvPr>
            <p:ph type="body" idx="1"/>
          </p:nvPr>
        </p:nvSpPr>
        <p:spPr/>
        <p:txBody>
          <a:bodyPr/>
          <a:lstStyle/>
          <a:p>
            <a:r>
              <a:rPr lang="en-US" dirty="0"/>
              <a:t>The cloud services layer uses ANSI SQL and coordinates the entire system. It eliminates the need for manual data warehouse management and tuning. Services in this layer include:</a:t>
            </a:r>
          </a:p>
          <a:p>
            <a:pPr lvl="1"/>
            <a:r>
              <a:rPr lang="en-US" dirty="0"/>
              <a:t>Authentication</a:t>
            </a:r>
          </a:p>
          <a:p>
            <a:pPr lvl="1"/>
            <a:r>
              <a:rPr lang="en-US" dirty="0"/>
              <a:t>Infrastructure management</a:t>
            </a:r>
          </a:p>
          <a:p>
            <a:pPr lvl="1"/>
            <a:r>
              <a:rPr lang="en-US" dirty="0"/>
              <a:t>Metadata management</a:t>
            </a:r>
          </a:p>
          <a:p>
            <a:pPr lvl="1"/>
            <a:r>
              <a:rPr lang="en-US" dirty="0"/>
              <a:t>Query parsing and optimization</a:t>
            </a:r>
          </a:p>
          <a:p>
            <a:pPr lvl="1"/>
            <a:r>
              <a:rPr lang="en-US" dirty="0"/>
              <a:t>Access control</a:t>
            </a:r>
          </a:p>
          <a:p>
            <a:endParaRPr lang="en-US" dirty="0"/>
          </a:p>
        </p:txBody>
      </p:sp>
      <p:sp>
        <p:nvSpPr>
          <p:cNvPr id="4" name="Slide Number Placeholder 3">
            <a:extLst>
              <a:ext uri="{FF2B5EF4-FFF2-40B4-BE49-F238E27FC236}">
                <a16:creationId xmlns:a16="http://schemas.microsoft.com/office/drawing/2014/main" id="{5FC26422-F2B1-A747-8CE9-B5F07251C01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5" name="Picture 4">
            <a:extLst>
              <a:ext uri="{FF2B5EF4-FFF2-40B4-BE49-F238E27FC236}">
                <a16:creationId xmlns:a16="http://schemas.microsoft.com/office/drawing/2014/main" id="{5DFC179A-AB16-3C42-B9E6-046818272AAB}"/>
              </a:ext>
            </a:extLst>
          </p:cNvPr>
          <p:cNvPicPr>
            <a:picLocks noChangeAspect="1"/>
          </p:cNvPicPr>
          <p:nvPr/>
        </p:nvPicPr>
        <p:blipFill>
          <a:blip r:embed="rId2"/>
          <a:stretch>
            <a:fillRect/>
          </a:stretch>
        </p:blipFill>
        <p:spPr>
          <a:xfrm>
            <a:off x="7203186" y="2926842"/>
            <a:ext cx="2857500" cy="2857500"/>
          </a:xfrm>
          <a:prstGeom prst="rect">
            <a:avLst/>
          </a:prstGeom>
        </p:spPr>
      </p:pic>
    </p:spTree>
    <p:extLst>
      <p:ext uri="{BB962C8B-B14F-4D97-AF65-F5344CB8AC3E}">
        <p14:creationId xmlns:p14="http://schemas.microsoft.com/office/powerpoint/2010/main" val="491782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1E07-B378-C346-A786-34FBA11D78A6}"/>
              </a:ext>
            </a:extLst>
          </p:cNvPr>
          <p:cNvSpPr>
            <a:spLocks noGrp="1"/>
          </p:cNvSpPr>
          <p:nvPr>
            <p:ph type="title"/>
          </p:nvPr>
        </p:nvSpPr>
        <p:spPr/>
        <p:txBody>
          <a:bodyPr/>
          <a:lstStyle/>
          <a:p>
            <a:r>
              <a:rPr lang="en-US" dirty="0"/>
              <a:t>Snowflake Architecture</a:t>
            </a:r>
          </a:p>
        </p:txBody>
      </p:sp>
      <p:pic>
        <p:nvPicPr>
          <p:cNvPr id="5" name="Picture 4">
            <a:extLst>
              <a:ext uri="{FF2B5EF4-FFF2-40B4-BE49-F238E27FC236}">
                <a16:creationId xmlns:a16="http://schemas.microsoft.com/office/drawing/2014/main" id="{8106D586-8608-044A-AA69-574A83E56005}"/>
              </a:ext>
            </a:extLst>
          </p:cNvPr>
          <p:cNvPicPr>
            <a:picLocks noChangeAspect="1"/>
          </p:cNvPicPr>
          <p:nvPr/>
        </p:nvPicPr>
        <p:blipFill>
          <a:blip r:embed="rId2"/>
          <a:stretch>
            <a:fillRect/>
          </a:stretch>
        </p:blipFill>
        <p:spPr>
          <a:xfrm>
            <a:off x="316992" y="1434857"/>
            <a:ext cx="12076530" cy="5099143"/>
          </a:xfrm>
          <a:prstGeom prst="rect">
            <a:avLst/>
          </a:prstGeom>
        </p:spPr>
      </p:pic>
      <p:sp>
        <p:nvSpPr>
          <p:cNvPr id="4" name="Slide Number Placeholder 3">
            <a:extLst>
              <a:ext uri="{FF2B5EF4-FFF2-40B4-BE49-F238E27FC236}">
                <a16:creationId xmlns:a16="http://schemas.microsoft.com/office/drawing/2014/main" id="{598B5044-135E-9C4F-8FB7-ADA986E7D5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835607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1DEB-38AB-A649-B290-5B40C7234A92}"/>
              </a:ext>
            </a:extLst>
          </p:cNvPr>
          <p:cNvSpPr>
            <a:spLocks noGrp="1"/>
          </p:cNvSpPr>
          <p:nvPr>
            <p:ph type="title"/>
          </p:nvPr>
        </p:nvSpPr>
        <p:spPr/>
        <p:txBody>
          <a:bodyPr/>
          <a:lstStyle/>
          <a:p>
            <a:r>
              <a:rPr lang="en-US" dirty="0"/>
              <a:t>Snowflake Elasticity  </a:t>
            </a:r>
          </a:p>
        </p:txBody>
      </p:sp>
      <p:sp>
        <p:nvSpPr>
          <p:cNvPr id="3" name="Text Placeholder 2">
            <a:extLst>
              <a:ext uri="{FF2B5EF4-FFF2-40B4-BE49-F238E27FC236}">
                <a16:creationId xmlns:a16="http://schemas.microsoft.com/office/drawing/2014/main" id="{C6D7C840-10CF-3B4F-BAED-C9B0032C6105}"/>
              </a:ext>
            </a:extLst>
          </p:cNvPr>
          <p:cNvSpPr>
            <a:spLocks noGrp="1"/>
          </p:cNvSpPr>
          <p:nvPr>
            <p:ph type="body" idx="1"/>
          </p:nvPr>
        </p:nvSpPr>
        <p:spPr/>
        <p:txBody>
          <a:bodyPr/>
          <a:lstStyle/>
          <a:p>
            <a:r>
              <a:rPr lang="en-US" dirty="0"/>
              <a:t>The idea behind the design and architecture of Snowflake was always that it would be built completely on the cloud and 100% </a:t>
            </a:r>
            <a:r>
              <a:rPr lang="en-US" b="1" dirty="0"/>
              <a:t>cloud native</a:t>
            </a:r>
            <a:r>
              <a:rPr lang="en-US" dirty="0"/>
              <a:t>.</a:t>
            </a:r>
          </a:p>
          <a:p>
            <a:pPr lvl="1"/>
            <a:r>
              <a:rPr lang="en-US" dirty="0"/>
              <a:t>It needs to be </a:t>
            </a:r>
            <a:r>
              <a:rPr lang="en-US" i="1" dirty="0"/>
              <a:t>elastic</a:t>
            </a:r>
            <a:r>
              <a:rPr lang="en-US" dirty="0"/>
              <a:t>- able to expand and contract in accordance with demand.</a:t>
            </a:r>
          </a:p>
          <a:p>
            <a:pPr lvl="1"/>
            <a:r>
              <a:rPr lang="en-US" dirty="0"/>
              <a:t>It needs to be </a:t>
            </a:r>
            <a:r>
              <a:rPr lang="en-US" i="1" dirty="0"/>
              <a:t>fully managed</a:t>
            </a:r>
            <a:r>
              <a:rPr lang="en-US" dirty="0"/>
              <a:t>. YOU (the user) should not be utilizing DBAs to provision and manage more and more servers for your demand; snowflake is designed to take all of that off of your plate. </a:t>
            </a:r>
          </a:p>
          <a:p>
            <a:pPr lvl="1"/>
            <a:r>
              <a:rPr lang="en-US" dirty="0"/>
              <a:t>It needs to have </a:t>
            </a:r>
            <a:r>
              <a:rPr lang="en-US" i="1" dirty="0"/>
              <a:t>native support for various data types</a:t>
            </a:r>
            <a:r>
              <a:rPr lang="en-US" dirty="0"/>
              <a:t>. We need it to be able to understand JSON, AVRO, XML, </a:t>
            </a:r>
            <a:r>
              <a:rPr lang="en-US" dirty="0" err="1"/>
              <a:t>etc</a:t>
            </a:r>
            <a:r>
              <a:rPr lang="en-US" dirty="0"/>
              <a:t> without the clunky utilization of poorly built and sourced plugins.</a:t>
            </a:r>
          </a:p>
        </p:txBody>
      </p:sp>
      <p:sp>
        <p:nvSpPr>
          <p:cNvPr id="4" name="Slide Number Placeholder 3">
            <a:extLst>
              <a:ext uri="{FF2B5EF4-FFF2-40B4-BE49-F238E27FC236}">
                <a16:creationId xmlns:a16="http://schemas.microsoft.com/office/drawing/2014/main" id="{6B7A9F9C-3FD0-8948-B8AF-5C79F3FE4D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5" name="Picture 4">
            <a:extLst>
              <a:ext uri="{FF2B5EF4-FFF2-40B4-BE49-F238E27FC236}">
                <a16:creationId xmlns:a16="http://schemas.microsoft.com/office/drawing/2014/main" id="{1D9475F7-BC0A-7C44-825B-59EC79A9D9C3}"/>
              </a:ext>
            </a:extLst>
          </p:cNvPr>
          <p:cNvPicPr>
            <a:picLocks noChangeAspect="1"/>
          </p:cNvPicPr>
          <p:nvPr/>
        </p:nvPicPr>
        <p:blipFill>
          <a:blip r:embed="rId2"/>
          <a:stretch>
            <a:fillRect/>
          </a:stretch>
        </p:blipFill>
        <p:spPr>
          <a:xfrm>
            <a:off x="5914644" y="4789862"/>
            <a:ext cx="2362200" cy="1574800"/>
          </a:xfrm>
          <a:prstGeom prst="rect">
            <a:avLst/>
          </a:prstGeom>
        </p:spPr>
      </p:pic>
    </p:spTree>
    <p:extLst>
      <p:ext uri="{BB962C8B-B14F-4D97-AF65-F5344CB8AC3E}">
        <p14:creationId xmlns:p14="http://schemas.microsoft.com/office/powerpoint/2010/main" val="2783331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r>
              <a:rPr lang="en-US" dirty="0"/>
              <a:t>How did you have to manipulate that data? </a:t>
            </a:r>
          </a:p>
          <a:p>
            <a:pPr lvl="1"/>
            <a:r>
              <a:rPr lang="en-US" dirty="0"/>
              <a:t>How much work did it take to get it in there? </a:t>
            </a:r>
          </a:p>
          <a:p>
            <a:pPr lvl="1"/>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1B906C5B-0811-1649-BF53-5C4C1C35234D}"/>
              </a:ext>
            </a:extLst>
          </p:cNvPr>
          <p:cNvPicPr>
            <a:picLocks noChangeAspect="1"/>
          </p:cNvPicPr>
          <p:nvPr/>
        </p:nvPicPr>
        <p:blipFill>
          <a:blip r:embed="rId2"/>
          <a:stretch>
            <a:fillRect/>
          </a:stretch>
        </p:blipFill>
        <p:spPr>
          <a:xfrm>
            <a:off x="7981696" y="4789862"/>
            <a:ext cx="1422400" cy="1574800"/>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p:txBody>
          <a:bodyPr/>
          <a:lstStyle/>
          <a:p>
            <a:r>
              <a:rPr lang="en-US" dirty="0"/>
              <a:t>Snowflake started by making it possible to flexibly store semi-structured records inside a relational table in native form</a:t>
            </a:r>
          </a:p>
          <a:p>
            <a:pPr lvl="1"/>
            <a:r>
              <a:rPr lang="en-US" dirty="0"/>
              <a:t>This is accomplished through a custom datatype (Snowflake’s VARIANT datatype) that allows schema-less storage of hierarchical data, including JSON, Avro, XML and Parquet</a:t>
            </a:r>
          </a:p>
          <a:p>
            <a:pPr lvl="1"/>
            <a:r>
              <a:rPr lang="en-US" dirty="0"/>
              <a:t>This makes it possible to load semi-structured data directly into Snowflake without pre-processing, losing information, or defining a schema</a:t>
            </a:r>
          </a:p>
          <a:p>
            <a:pPr lvl="1"/>
            <a:r>
              <a:rPr lang="en-US" dirty="0"/>
              <a:t>You simply create a table containing a column with Snowflake’s VARIANT datatype and then load files containing semi-</a:t>
            </a:r>
            <a:r>
              <a:rPr lang="en-US" dirty="0" err="1"/>
              <a:t>structYou</a:t>
            </a:r>
            <a:r>
              <a:rPr lang="en-US" dirty="0"/>
              <a:t> simply create a table containing a column with Snowflake’s VARIANT datatype and then load files containing semi-structured data into that table. </a:t>
            </a:r>
            <a:r>
              <a:rPr lang="en-US" dirty="0" err="1"/>
              <a:t>ured</a:t>
            </a:r>
            <a:r>
              <a:rPr lang="en-US" dirty="0"/>
              <a:t>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5" name="Picture 4">
            <a:extLst>
              <a:ext uri="{FF2B5EF4-FFF2-40B4-BE49-F238E27FC236}">
                <a16:creationId xmlns:a16="http://schemas.microsoft.com/office/drawing/2014/main" id="{2EBA9F97-B705-354A-A564-7455CF46A23D}"/>
              </a:ext>
            </a:extLst>
          </p:cNvPr>
          <p:cNvPicPr>
            <a:picLocks noChangeAspect="1"/>
          </p:cNvPicPr>
          <p:nvPr/>
        </p:nvPicPr>
        <p:blipFill>
          <a:blip r:embed="rId2"/>
          <a:stretch>
            <a:fillRect/>
          </a:stretch>
        </p:blipFill>
        <p:spPr>
          <a:xfrm>
            <a:off x="8698062" y="5346000"/>
            <a:ext cx="1781216" cy="1125950"/>
          </a:xfrm>
          <a:prstGeom prst="rect">
            <a:avLst/>
          </a:prstGeom>
        </p:spPr>
      </p:pic>
    </p:spTree>
    <p:extLst>
      <p:ext uri="{BB962C8B-B14F-4D97-AF65-F5344CB8AC3E}">
        <p14:creationId xmlns:p14="http://schemas.microsoft.com/office/powerpoint/2010/main" val="3911813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25BB-2F0C-7B4A-9E56-C0CE05DB4B56}"/>
              </a:ext>
            </a:extLst>
          </p:cNvPr>
          <p:cNvSpPr>
            <a:spLocks noGrp="1"/>
          </p:cNvSpPr>
          <p:nvPr>
            <p:ph type="title"/>
          </p:nvPr>
        </p:nvSpPr>
        <p:spPr/>
        <p:txBody>
          <a:bodyPr/>
          <a:lstStyle/>
          <a:p>
            <a:r>
              <a:rPr lang="en-US" dirty="0"/>
              <a:t>Snowflake Variant data types</a:t>
            </a:r>
          </a:p>
        </p:txBody>
      </p:sp>
      <p:sp>
        <p:nvSpPr>
          <p:cNvPr id="3" name="Text Placeholder 2">
            <a:extLst>
              <a:ext uri="{FF2B5EF4-FFF2-40B4-BE49-F238E27FC236}">
                <a16:creationId xmlns:a16="http://schemas.microsoft.com/office/drawing/2014/main" id="{D3D31E78-0596-D448-B3F6-9F3D62FDCA08}"/>
              </a:ext>
            </a:extLst>
          </p:cNvPr>
          <p:cNvSpPr>
            <a:spLocks noGrp="1"/>
          </p:cNvSpPr>
          <p:nvPr>
            <p:ph type="body" idx="1"/>
          </p:nvPr>
        </p:nvSpPr>
        <p:spPr/>
        <p:txBody>
          <a:bodyPr/>
          <a:lstStyle/>
          <a:p>
            <a:r>
              <a:rPr lang="en-US" dirty="0"/>
              <a:t>When Snowflake loads semi-structured data, it automatically discovers the attributes and structure that exist in the data to optimize how it’s stored. </a:t>
            </a:r>
          </a:p>
          <a:p>
            <a:pPr lvl="1"/>
            <a:r>
              <a:rPr lang="en-US" dirty="0"/>
              <a:t>It looks for repeated attributes across records, and then organizes and stores those repeated attributes separately, enabling better compression and fast access similar to the way that a columnar database optimizes column storage</a:t>
            </a:r>
          </a:p>
          <a:p>
            <a:pPr lvl="1"/>
            <a:r>
              <a:rPr lang="en-US" dirty="0"/>
              <a:t>Statistics about these pseudo-columns are also calculated and stored in Snowflake’s metadata repository for use in optimizing queries</a:t>
            </a:r>
          </a:p>
        </p:txBody>
      </p:sp>
      <p:sp>
        <p:nvSpPr>
          <p:cNvPr id="4" name="Slide Number Placeholder 3">
            <a:extLst>
              <a:ext uri="{FF2B5EF4-FFF2-40B4-BE49-F238E27FC236}">
                <a16:creationId xmlns:a16="http://schemas.microsoft.com/office/drawing/2014/main" id="{B8EE33B0-478D-614D-B82E-54AA428961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5" name="Picture 4">
            <a:extLst>
              <a:ext uri="{FF2B5EF4-FFF2-40B4-BE49-F238E27FC236}">
                <a16:creationId xmlns:a16="http://schemas.microsoft.com/office/drawing/2014/main" id="{DA5E5379-A8EE-144E-81FD-0E67488E7513}"/>
              </a:ext>
            </a:extLst>
          </p:cNvPr>
          <p:cNvPicPr>
            <a:picLocks noChangeAspect="1"/>
          </p:cNvPicPr>
          <p:nvPr/>
        </p:nvPicPr>
        <p:blipFill>
          <a:blip r:embed="rId2"/>
          <a:stretch>
            <a:fillRect/>
          </a:stretch>
        </p:blipFill>
        <p:spPr>
          <a:xfrm>
            <a:off x="3259328" y="4577650"/>
            <a:ext cx="5283200" cy="1536700"/>
          </a:xfrm>
          <a:prstGeom prst="rect">
            <a:avLst/>
          </a:prstGeom>
        </p:spPr>
      </p:pic>
    </p:spTree>
    <p:extLst>
      <p:ext uri="{BB962C8B-B14F-4D97-AF65-F5344CB8AC3E}">
        <p14:creationId xmlns:p14="http://schemas.microsoft.com/office/powerpoint/2010/main" val="340427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125A-08C5-7045-A283-DD7440B14ECF}"/>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0A3F9B86-BFDB-F848-82F9-7132532B5ED9}"/>
              </a:ext>
            </a:extLst>
          </p:cNvPr>
          <p:cNvSpPr>
            <a:spLocks noGrp="1"/>
          </p:cNvSpPr>
          <p:nvPr>
            <p:ph type="body" idx="1"/>
          </p:nvPr>
        </p:nvSpPr>
        <p:spPr/>
        <p:txBody>
          <a:bodyPr/>
          <a:lstStyle/>
          <a:p>
            <a:r>
              <a:rPr lang="en-US" dirty="0"/>
              <a:t>So why is this an advantage? </a:t>
            </a:r>
          </a:p>
          <a:p>
            <a:pPr lvl="1"/>
            <a:r>
              <a:rPr lang="en-US" dirty="0"/>
              <a:t>Have any of you had to deal with working with a SQL and NOSQL database side by side? </a:t>
            </a:r>
          </a:p>
          <a:p>
            <a:pPr lvl="1"/>
            <a:r>
              <a:rPr lang="en-US" dirty="0"/>
              <a:t>Maybe HADOOP for some data and POSTGRESQL for other data? </a:t>
            </a:r>
          </a:p>
          <a:p>
            <a:pPr lvl="1"/>
            <a:r>
              <a:rPr lang="en-US" dirty="0"/>
              <a:t>The idea behind Snowflake is that it’s a one-stop-shop where you can store and process all of this data in one place.</a:t>
            </a:r>
          </a:p>
        </p:txBody>
      </p:sp>
      <p:sp>
        <p:nvSpPr>
          <p:cNvPr id="4" name="Slide Number Placeholder 3">
            <a:extLst>
              <a:ext uri="{FF2B5EF4-FFF2-40B4-BE49-F238E27FC236}">
                <a16:creationId xmlns:a16="http://schemas.microsoft.com/office/drawing/2014/main" id="{0B2288E6-9FB8-6F4D-A704-B6E86EE1E9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5" name="Picture 4">
            <a:extLst>
              <a:ext uri="{FF2B5EF4-FFF2-40B4-BE49-F238E27FC236}">
                <a16:creationId xmlns:a16="http://schemas.microsoft.com/office/drawing/2014/main" id="{2A53F2E2-2A8F-2849-B0F2-9BA9ED8B405E}"/>
              </a:ext>
            </a:extLst>
          </p:cNvPr>
          <p:cNvPicPr>
            <a:picLocks noChangeAspect="1"/>
          </p:cNvPicPr>
          <p:nvPr/>
        </p:nvPicPr>
        <p:blipFill>
          <a:blip r:embed="rId2"/>
          <a:stretch>
            <a:fillRect/>
          </a:stretch>
        </p:blipFill>
        <p:spPr>
          <a:xfrm>
            <a:off x="4706050" y="4446524"/>
            <a:ext cx="2755900" cy="1549400"/>
          </a:xfrm>
          <a:prstGeom prst="rect">
            <a:avLst/>
          </a:prstGeom>
        </p:spPr>
      </p:pic>
    </p:spTree>
    <p:extLst>
      <p:ext uri="{BB962C8B-B14F-4D97-AF65-F5344CB8AC3E}">
        <p14:creationId xmlns:p14="http://schemas.microsoft.com/office/powerpoint/2010/main" val="278723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p:txBody>
          <a:bodyPr/>
          <a:lstStyle/>
          <a:p>
            <a:r>
              <a:rPr lang="en-US" dirty="0"/>
              <a:t>Snowflake has a novel concept to deal with elasticity: </a:t>
            </a:r>
          </a:p>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5" name="Picture 4">
            <a:extLst>
              <a:ext uri="{FF2B5EF4-FFF2-40B4-BE49-F238E27FC236}">
                <a16:creationId xmlns:a16="http://schemas.microsoft.com/office/drawing/2014/main" id="{B46E0163-8EA4-7044-9800-2D1F18155835}"/>
              </a:ext>
            </a:extLst>
          </p:cNvPr>
          <p:cNvPicPr>
            <a:picLocks noChangeAspect="1"/>
          </p:cNvPicPr>
          <p:nvPr/>
        </p:nvPicPr>
        <p:blipFill>
          <a:blip r:embed="rId2"/>
          <a:stretch>
            <a:fillRect/>
          </a:stretch>
        </p:blipFill>
        <p:spPr>
          <a:xfrm>
            <a:off x="6755542" y="3507162"/>
            <a:ext cx="2857500" cy="2857500"/>
          </a:xfrm>
          <a:prstGeom prst="rect">
            <a:avLst/>
          </a:prstGeom>
        </p:spPr>
      </p:pic>
    </p:spTree>
    <p:extLst>
      <p:ext uri="{BB962C8B-B14F-4D97-AF65-F5344CB8AC3E}">
        <p14:creationId xmlns:p14="http://schemas.microsoft.com/office/powerpoint/2010/main" val="2348522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BF50-C06C-7E47-8D4E-29542504656F}"/>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5AF87EDA-B1FF-754B-8170-D495115E0814}"/>
              </a:ext>
            </a:extLst>
          </p:cNvPr>
          <p:cNvSpPr>
            <a:spLocks noGrp="1"/>
          </p:cNvSpPr>
          <p:nvPr>
            <p:ph type="body" idx="1"/>
          </p:nvPr>
        </p:nvSpPr>
        <p:spPr/>
        <p:txBody>
          <a:bodyPr/>
          <a:lstStyle/>
          <a:p>
            <a:r>
              <a:rPr lang="en-US" dirty="0"/>
              <a:t>Data: </a:t>
            </a:r>
          </a:p>
          <a:p>
            <a:pPr lvl="1"/>
            <a:r>
              <a:rPr lang="en-US" dirty="0"/>
              <a:t>The amount of data stored can be increased or decreased at any time. Unlike shared-nothing architectures where the ratio of storage to compute is fixed, the compute configuration is determined independently of the volume of data in the system. </a:t>
            </a:r>
          </a:p>
          <a:p>
            <a:pPr lvl="1"/>
            <a:r>
              <a:rPr lang="en-US" dirty="0"/>
              <a:t>This architecture also makes it possible to store data at a very low cost because no compute resources are required to store data in the database.</a:t>
            </a:r>
          </a:p>
        </p:txBody>
      </p:sp>
      <p:sp>
        <p:nvSpPr>
          <p:cNvPr id="4" name="Slide Number Placeholder 3">
            <a:extLst>
              <a:ext uri="{FF2B5EF4-FFF2-40B4-BE49-F238E27FC236}">
                <a16:creationId xmlns:a16="http://schemas.microsoft.com/office/drawing/2014/main" id="{29DE01CA-EF23-E044-8C9C-6F4A2C3381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5" name="Picture 4">
            <a:extLst>
              <a:ext uri="{FF2B5EF4-FFF2-40B4-BE49-F238E27FC236}">
                <a16:creationId xmlns:a16="http://schemas.microsoft.com/office/drawing/2014/main" id="{8DFCDA52-A16E-174B-AD16-C408D103F2AE}"/>
              </a:ext>
            </a:extLst>
          </p:cNvPr>
          <p:cNvPicPr>
            <a:picLocks noChangeAspect="1"/>
          </p:cNvPicPr>
          <p:nvPr/>
        </p:nvPicPr>
        <p:blipFill>
          <a:blip r:embed="rId2"/>
          <a:stretch>
            <a:fillRect/>
          </a:stretch>
        </p:blipFill>
        <p:spPr>
          <a:xfrm>
            <a:off x="5214050" y="4190142"/>
            <a:ext cx="1739900" cy="1739900"/>
          </a:xfrm>
          <a:prstGeom prst="rect">
            <a:avLst/>
          </a:prstGeom>
        </p:spPr>
      </p:pic>
    </p:spTree>
    <p:extLst>
      <p:ext uri="{BB962C8B-B14F-4D97-AF65-F5344CB8AC3E}">
        <p14:creationId xmlns:p14="http://schemas.microsoft.com/office/powerpoint/2010/main" val="1773430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3D3D-7684-704D-BBDD-3F8050B98C93}"/>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F0CA2C85-3474-054A-ACCB-405DF6382C2C}"/>
              </a:ext>
            </a:extLst>
          </p:cNvPr>
          <p:cNvSpPr>
            <a:spLocks noGrp="1"/>
          </p:cNvSpPr>
          <p:nvPr>
            <p:ph type="body" idx="1"/>
          </p:nvPr>
        </p:nvSpPr>
        <p:spPr/>
        <p:txBody>
          <a:bodyPr/>
          <a:lstStyle/>
          <a:p>
            <a:r>
              <a:rPr lang="en-US" dirty="0"/>
              <a:t>Compute: </a:t>
            </a:r>
          </a:p>
          <a:p>
            <a:pPr lvl="1"/>
            <a:r>
              <a:rPr lang="en-US" dirty="0"/>
              <a:t>The compute resources being used for query processing can also be scaled up or down at any time as the intensity of the workload on the system changes. </a:t>
            </a:r>
          </a:p>
          <a:p>
            <a:pPr lvl="1"/>
            <a:r>
              <a:rPr lang="en-US" dirty="0"/>
              <a:t>Because storage and compute are decoupled, and the data is dynamically distributed, changing compute resources does not require reshuffling the data. Compute resources can be changed on-the-fly, without disruption. </a:t>
            </a:r>
          </a:p>
        </p:txBody>
      </p:sp>
      <p:sp>
        <p:nvSpPr>
          <p:cNvPr id="4" name="Slide Number Placeholder 3">
            <a:extLst>
              <a:ext uri="{FF2B5EF4-FFF2-40B4-BE49-F238E27FC236}">
                <a16:creationId xmlns:a16="http://schemas.microsoft.com/office/drawing/2014/main" id="{FBA5C5DD-0443-C046-B143-73EE415CA7D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5" name="Picture 4">
            <a:extLst>
              <a:ext uri="{FF2B5EF4-FFF2-40B4-BE49-F238E27FC236}">
                <a16:creationId xmlns:a16="http://schemas.microsoft.com/office/drawing/2014/main" id="{49E46409-6F21-7B48-B3BF-860F9B12D27E}"/>
              </a:ext>
            </a:extLst>
          </p:cNvPr>
          <p:cNvPicPr>
            <a:picLocks noChangeAspect="1"/>
          </p:cNvPicPr>
          <p:nvPr/>
        </p:nvPicPr>
        <p:blipFill>
          <a:blip r:embed="rId2"/>
          <a:stretch>
            <a:fillRect/>
          </a:stretch>
        </p:blipFill>
        <p:spPr>
          <a:xfrm>
            <a:off x="4328297" y="4096500"/>
            <a:ext cx="2794000" cy="2095500"/>
          </a:xfrm>
          <a:prstGeom prst="rect">
            <a:avLst/>
          </a:prstGeom>
        </p:spPr>
      </p:pic>
    </p:spTree>
    <p:extLst>
      <p:ext uri="{BB962C8B-B14F-4D97-AF65-F5344CB8AC3E}">
        <p14:creationId xmlns:p14="http://schemas.microsoft.com/office/powerpoint/2010/main" val="1961490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7586-6F9E-D44C-9B42-215E59E92401}"/>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A9436F11-59AB-D640-9598-FE098F98C9A3}"/>
              </a:ext>
            </a:extLst>
          </p:cNvPr>
          <p:cNvSpPr>
            <a:spLocks noGrp="1"/>
          </p:cNvSpPr>
          <p:nvPr>
            <p:ph type="body" idx="1"/>
          </p:nvPr>
        </p:nvSpPr>
        <p:spPr/>
        <p:txBody>
          <a:bodyPr/>
          <a:lstStyle/>
          <a:p>
            <a:r>
              <a:rPr lang="en-US" dirty="0"/>
              <a:t>Users: </a:t>
            </a:r>
          </a:p>
          <a:p>
            <a:pPr lvl="1"/>
            <a:r>
              <a:rPr lang="en-US" dirty="0"/>
              <a:t>With most data warehouses, there’s a fundamental limit to scaling concurrency because all of the queries are competing for the same resources. As more users and workloads are added, the system gets slower and slower. Regardless of how large the cluster becomes, eventually the system cannot support additional concurrency and the only option is to create a new </a:t>
            </a:r>
            <a:r>
              <a:rPr lang="en-US" dirty="0" err="1"/>
              <a:t>datamart</a:t>
            </a:r>
            <a:r>
              <a:rPr lang="en-US" dirty="0"/>
              <a:t>. </a:t>
            </a:r>
          </a:p>
          <a:p>
            <a:pPr lvl="1"/>
            <a:r>
              <a:rPr lang="en-US" dirty="0"/>
              <a:t>This brings with it the extra management burden of replicating or migrating data across systems. Snowflake can scale to support more users and workloads without performance impact because multiple virtual warehouses can be deployed on-demand, all with access to the same data.</a:t>
            </a:r>
          </a:p>
        </p:txBody>
      </p:sp>
      <p:sp>
        <p:nvSpPr>
          <p:cNvPr id="4" name="Slide Number Placeholder 3">
            <a:extLst>
              <a:ext uri="{FF2B5EF4-FFF2-40B4-BE49-F238E27FC236}">
                <a16:creationId xmlns:a16="http://schemas.microsoft.com/office/drawing/2014/main" id="{A8979F60-3A0C-DD45-B06C-7058317A38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6" name="Picture 5">
            <a:extLst>
              <a:ext uri="{FF2B5EF4-FFF2-40B4-BE49-F238E27FC236}">
                <a16:creationId xmlns:a16="http://schemas.microsoft.com/office/drawing/2014/main" id="{DB408F5A-4079-2C47-95D9-E049CF9984AA}"/>
              </a:ext>
            </a:extLst>
          </p:cNvPr>
          <p:cNvPicPr>
            <a:picLocks noChangeAspect="1"/>
          </p:cNvPicPr>
          <p:nvPr/>
        </p:nvPicPr>
        <p:blipFill>
          <a:blip r:embed="rId2"/>
          <a:stretch>
            <a:fillRect/>
          </a:stretch>
        </p:blipFill>
        <p:spPr>
          <a:xfrm>
            <a:off x="4572000" y="5285851"/>
            <a:ext cx="3268362" cy="1186099"/>
          </a:xfrm>
          <a:prstGeom prst="rect">
            <a:avLst/>
          </a:prstGeom>
        </p:spPr>
      </p:pic>
    </p:spTree>
    <p:extLst>
      <p:ext uri="{BB962C8B-B14F-4D97-AF65-F5344CB8AC3E}">
        <p14:creationId xmlns:p14="http://schemas.microsoft.com/office/powerpoint/2010/main" val="1870668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r>
              <a:rPr lang="en-US" b="1" dirty="0"/>
              <a:t>Time Travel: </a:t>
            </a:r>
          </a:p>
          <a:p>
            <a:pPr lvl="2"/>
            <a:r>
              <a:rPr lang="en-US" dirty="0"/>
              <a:t>Enables you to immediately revert any table, database or schema to a previous state. It’s enabled automatically and stores data as it’s transformed for up to 24 hours, or 90 days in enterprise versions. </a:t>
            </a:r>
          </a:p>
          <a:p>
            <a:pPr lvl="1"/>
            <a:r>
              <a:rPr lang="en-US" b="1" dirty="0"/>
              <a:t>Copying to clone: </a:t>
            </a:r>
          </a:p>
          <a:p>
            <a:pPr lvl="2"/>
            <a:r>
              <a:rPr lang="en-US" dirty="0"/>
              <a:t>Most data warehouses require you to copy data to clone, forcing a large amount of manual effort and a significant time investment. </a:t>
            </a:r>
          </a:p>
          <a:p>
            <a:pPr lvl="2"/>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4257240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p:txBody>
          <a:bodyPr/>
          <a:lstStyle/>
          <a:p>
            <a:r>
              <a:rPr lang="en-US" b="1" dirty="0"/>
              <a:t>Data distribution:</a:t>
            </a:r>
          </a:p>
          <a:p>
            <a:pPr lvl="1"/>
            <a:r>
              <a:rPr lang="en-US" dirty="0"/>
              <a:t>Managed automatically by Snowflake based on usage. </a:t>
            </a:r>
          </a:p>
          <a:p>
            <a:pPr lvl="1"/>
            <a:r>
              <a:rPr lang="en-US" dirty="0"/>
              <a:t>Rather than relying on a static partitioning scheme based on a distribution algorithm or key chosen by the user at load time, Snowflake automatically manages how data is distributed in the virtual warehouse. Data is automatically redistributed based on usage to minimize data shuffling and maximize performance. </a:t>
            </a:r>
          </a:p>
          <a:p>
            <a:r>
              <a:rPr lang="en-US" b="1" dirty="0"/>
              <a:t>Loading Data:</a:t>
            </a:r>
          </a:p>
          <a:p>
            <a:pPr lvl="1"/>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3836980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p:txBody>
          <a:bodyPr/>
          <a:lstStyle/>
          <a:p>
            <a:r>
              <a:rPr lang="en-US" b="1" dirty="0"/>
              <a:t>Dynamic query optimization:</a:t>
            </a:r>
          </a:p>
          <a:p>
            <a:pPr lvl="1"/>
            <a:r>
              <a:rPr lang="en-US" dirty="0"/>
              <a:t>Ensures that Snowflake operates as efficiently as possible by looking at the state of the system when a query is dispatched for execution, not just when it is first compiled.</a:t>
            </a:r>
          </a:p>
          <a:p>
            <a:r>
              <a:rPr lang="en-US" b="1" dirty="0"/>
              <a:t>Dynamic query optimization:</a:t>
            </a:r>
          </a:p>
          <a:p>
            <a:pPr lvl="1"/>
            <a:r>
              <a:rPr lang="en-US" dirty="0"/>
              <a:t>Ensures that Snowflake operates as efficiently as possible by looking at the state of the system when a query is dispatched for execution, not just when it is first compiled. </a:t>
            </a:r>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pic>
        <p:nvPicPr>
          <p:cNvPr id="5" name="Picture 4">
            <a:extLst>
              <a:ext uri="{FF2B5EF4-FFF2-40B4-BE49-F238E27FC236}">
                <a16:creationId xmlns:a16="http://schemas.microsoft.com/office/drawing/2014/main" id="{663810BC-249D-DE43-9E92-083D610AC9A2}"/>
              </a:ext>
            </a:extLst>
          </p:cNvPr>
          <p:cNvPicPr>
            <a:picLocks noChangeAspect="1"/>
          </p:cNvPicPr>
          <p:nvPr/>
        </p:nvPicPr>
        <p:blipFill>
          <a:blip r:embed="rId2"/>
          <a:stretch>
            <a:fillRect/>
          </a:stretch>
        </p:blipFill>
        <p:spPr>
          <a:xfrm>
            <a:off x="5090125" y="4452100"/>
            <a:ext cx="1739900" cy="1739900"/>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Snowflake Advantage</a:t>
            </a:r>
          </a:p>
        </p:txBody>
      </p:sp>
      <p:sp>
        <p:nvSpPr>
          <p:cNvPr id="3" name="Text Placeholder 2">
            <a:extLst>
              <a:ext uri="{FF2B5EF4-FFF2-40B4-BE49-F238E27FC236}">
                <a16:creationId xmlns:a16="http://schemas.microsoft.com/office/drawing/2014/main" id="{A3C07DB5-7DD8-6D40-BE0E-1AB1C0F660C4}"/>
              </a:ext>
            </a:extLst>
          </p:cNvPr>
          <p:cNvSpPr>
            <a:spLocks noGrp="1"/>
          </p:cNvSpPr>
          <p:nvPr>
            <p:ph type="body" idx="1"/>
          </p:nvPr>
        </p:nvSpPr>
        <p:spPr/>
        <p:txBody>
          <a:bodyPr/>
          <a:lstStyle/>
          <a:p>
            <a:r>
              <a:rPr lang="en-US" dirty="0"/>
              <a:t>USE THE SQL THAT YOU ALREADY KNOW</a:t>
            </a:r>
          </a:p>
          <a:p>
            <a:pPr lvl="1"/>
            <a:r>
              <a:rPr lang="en-US" dirty="0"/>
              <a:t>Rather than dealing with NOSQL and the like you can use SQL that your team is already familiar with to create dynamic, powerful, fast moving queries.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pic>
        <p:nvPicPr>
          <p:cNvPr id="5" name="Picture 4">
            <a:extLst>
              <a:ext uri="{FF2B5EF4-FFF2-40B4-BE49-F238E27FC236}">
                <a16:creationId xmlns:a16="http://schemas.microsoft.com/office/drawing/2014/main" id="{529AED33-AF4C-9A49-9D24-D96510ED2DB7}"/>
              </a:ext>
            </a:extLst>
          </p:cNvPr>
          <p:cNvPicPr>
            <a:picLocks noChangeAspect="1"/>
          </p:cNvPicPr>
          <p:nvPr/>
        </p:nvPicPr>
        <p:blipFill>
          <a:blip r:embed="rId2"/>
          <a:stretch>
            <a:fillRect/>
          </a:stretch>
        </p:blipFill>
        <p:spPr>
          <a:xfrm>
            <a:off x="4706050" y="3077300"/>
            <a:ext cx="2755900" cy="1549400"/>
          </a:xfrm>
          <a:prstGeom prst="rect">
            <a:avLst/>
          </a:prstGeom>
        </p:spPr>
      </p:pic>
    </p:spTree>
    <p:extLst>
      <p:ext uri="{BB962C8B-B14F-4D97-AF65-F5344CB8AC3E}">
        <p14:creationId xmlns:p14="http://schemas.microsoft.com/office/powerpoint/2010/main" val="619372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234763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3897376" y="1539240"/>
            <a:ext cx="4397248" cy="4397248"/>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Snowflake</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What is Snowflake?</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i="1" dirty="0"/>
              <a:t>” Snowflake is a </a:t>
            </a:r>
            <a:r>
              <a:rPr lang="en-US" b="1" i="1" dirty="0">
                <a:hlinkClick r:id="rId2"/>
              </a:rPr>
              <a:t>data warehouse</a:t>
            </a:r>
            <a:r>
              <a:rPr lang="en-US" b="1" i="1" dirty="0"/>
              <a:t> built on top of the Amazon Web Services or Microsoft Azure cloud infrastructure. There’s no hardware or software to select, install, configure, or manage, so it’s ideal for organizations that don’t want to dedicate resources for setup, maintenance, and support of in-house servers.”</a:t>
            </a:r>
          </a:p>
          <a:p>
            <a:pPr marL="76200" indent="0">
              <a:buNone/>
            </a:pPr>
            <a:r>
              <a:rPr lang="en-US" b="1" i="1" dirty="0"/>
              <a:t>							--Snowflake Handbook</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a:extLst>
              <a:ext uri="{FF2B5EF4-FFF2-40B4-BE49-F238E27FC236}">
                <a16:creationId xmlns:a16="http://schemas.microsoft.com/office/drawing/2014/main" id="{35E05285-F265-4246-98E6-EAC55F3C99D7}"/>
              </a:ext>
            </a:extLst>
          </p:cNvPr>
          <p:cNvPicPr>
            <a:picLocks noChangeAspect="1"/>
          </p:cNvPicPr>
          <p:nvPr/>
        </p:nvPicPr>
        <p:blipFill>
          <a:blip r:embed="rId3"/>
          <a:stretch>
            <a:fillRect/>
          </a:stretch>
        </p:blipFill>
        <p:spPr>
          <a:xfrm>
            <a:off x="4146550" y="4109200"/>
            <a:ext cx="3898900" cy="2082800"/>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Why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Has anyone ever set up a MYSQL, POSTGRESQL, MSSQL, ORACLE or other data warehouse instance?</a:t>
            </a:r>
          </a:p>
          <a:p>
            <a:pPr lvl="1"/>
            <a:r>
              <a:rPr lang="en-US" dirty="0"/>
              <a:t>What are some of the issues that you had to face? </a:t>
            </a:r>
          </a:p>
          <a:p>
            <a:pPr lvl="1"/>
            <a:r>
              <a:rPr lang="en-US" dirty="0"/>
              <a:t>What are some of the hardships?</a:t>
            </a:r>
          </a:p>
          <a:p>
            <a:pPr lvl="1"/>
            <a:r>
              <a:rPr lang="en-US" b="1" i="1" dirty="0"/>
              <a:t>How do you handle demand changes	?</a:t>
            </a:r>
          </a:p>
          <a:p>
            <a:pPr lvl="1"/>
            <a:r>
              <a:rPr lang="en-US" b="1" i="1" dirty="0"/>
              <a:t>How do you handle high query demands? </a:t>
            </a:r>
          </a:p>
          <a:p>
            <a:pPr marL="546100" lvl="1" indent="0">
              <a:buNone/>
            </a:pP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2414016" y="3852000"/>
            <a:ext cx="6961632" cy="2579899"/>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ABAA-F38E-9F4B-9956-9C459664DD2E}"/>
              </a:ext>
            </a:extLst>
          </p:cNvPr>
          <p:cNvSpPr>
            <a:spLocks noGrp="1"/>
          </p:cNvSpPr>
          <p:nvPr>
            <p:ph type="title"/>
          </p:nvPr>
        </p:nvSpPr>
        <p:spPr/>
        <p:txBody>
          <a:bodyPr/>
          <a:lstStyle/>
          <a:p>
            <a:r>
              <a:rPr lang="en-US" dirty="0"/>
              <a:t>Traditional Enterprise Data Warehouse Architecture</a:t>
            </a:r>
          </a:p>
        </p:txBody>
      </p:sp>
      <p:sp>
        <p:nvSpPr>
          <p:cNvPr id="3" name="Text Placeholder 2">
            <a:extLst>
              <a:ext uri="{FF2B5EF4-FFF2-40B4-BE49-F238E27FC236}">
                <a16:creationId xmlns:a16="http://schemas.microsoft.com/office/drawing/2014/main" id="{2B02E6E8-A7EB-6840-95C1-C95FD5DA1479}"/>
              </a:ext>
            </a:extLst>
          </p:cNvPr>
          <p:cNvSpPr>
            <a:spLocks noGrp="1"/>
          </p:cNvSpPr>
          <p:nvPr>
            <p:ph type="body" idx="1"/>
          </p:nvPr>
        </p:nvSpPr>
        <p:spPr/>
        <p:txBody>
          <a:bodyPr/>
          <a:lstStyle/>
          <a:p>
            <a:r>
              <a:rPr lang="en-US" dirty="0"/>
              <a:t>So if we were to jump into the “</a:t>
            </a:r>
            <a:r>
              <a:rPr lang="en-US" dirty="0" err="1"/>
              <a:t>wayback</a:t>
            </a:r>
            <a:r>
              <a:rPr lang="en-US" dirty="0"/>
              <a:t> machine” we would find that initial data warehouses were single-server and tightly coupled machines.</a:t>
            </a:r>
          </a:p>
          <a:p>
            <a:r>
              <a:rPr lang="en-US" dirty="0"/>
              <a:t>Storage of data, computation of data, and services were all held on a single machine</a:t>
            </a:r>
          </a:p>
          <a:p>
            <a:r>
              <a:rPr lang="en-US" dirty="0"/>
              <a:t>This leads to a myriad of problems, including:</a:t>
            </a:r>
          </a:p>
          <a:p>
            <a:pPr lvl="1"/>
            <a:r>
              <a:rPr lang="en-US" dirty="0"/>
              <a:t>Possible data loss</a:t>
            </a:r>
          </a:p>
          <a:p>
            <a:pPr lvl="1"/>
            <a:r>
              <a:rPr lang="en-US" dirty="0"/>
              <a:t>Concurrency issues</a:t>
            </a:r>
          </a:p>
          <a:p>
            <a:pPr lvl="1"/>
            <a:r>
              <a:rPr lang="en-US" dirty="0"/>
              <a:t>WHAT IF THE SERVER BREAKS?!?</a:t>
            </a:r>
          </a:p>
        </p:txBody>
      </p:sp>
      <p:sp>
        <p:nvSpPr>
          <p:cNvPr id="4" name="Slide Number Placeholder 3">
            <a:extLst>
              <a:ext uri="{FF2B5EF4-FFF2-40B4-BE49-F238E27FC236}">
                <a16:creationId xmlns:a16="http://schemas.microsoft.com/office/drawing/2014/main" id="{7BDBEBF1-F8EC-044B-A111-8EC1F634B6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2C38A957-ADD7-C04F-A08A-70164F5F54E2}"/>
              </a:ext>
            </a:extLst>
          </p:cNvPr>
          <p:cNvPicPr>
            <a:picLocks noChangeAspect="1"/>
          </p:cNvPicPr>
          <p:nvPr/>
        </p:nvPicPr>
        <p:blipFill>
          <a:blip r:embed="rId2"/>
          <a:stretch>
            <a:fillRect/>
          </a:stretch>
        </p:blipFill>
        <p:spPr>
          <a:xfrm>
            <a:off x="7936399" y="3722104"/>
            <a:ext cx="3403600" cy="2387600"/>
          </a:xfrm>
          <a:prstGeom prst="rect">
            <a:avLst/>
          </a:prstGeom>
        </p:spPr>
      </p:pic>
    </p:spTree>
    <p:extLst>
      <p:ext uri="{BB962C8B-B14F-4D97-AF65-F5344CB8AC3E}">
        <p14:creationId xmlns:p14="http://schemas.microsoft.com/office/powerpoint/2010/main" val="3565512769"/>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1217</TotalTime>
  <Words>2899</Words>
  <Application>Microsoft Macintosh PowerPoint</Application>
  <PresentationFormat>Widescreen</PresentationFormat>
  <Paragraphs>236</Paragraphs>
  <Slides>41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Helvetica Neue Light</vt:lpstr>
      <vt:lpstr>Calibri</vt:lpstr>
      <vt:lpstr>DI Template</vt:lpstr>
      <vt:lpstr>WELCOME</vt:lpstr>
      <vt:lpstr>An Overview</vt:lpstr>
      <vt:lpstr>Technologies we cover</vt:lpstr>
      <vt:lpstr>Our Practitioners</vt:lpstr>
      <vt:lpstr>About the instructor</vt:lpstr>
      <vt:lpstr>PowerPoint Presentation</vt:lpstr>
      <vt:lpstr>What is Snowflake?</vt:lpstr>
      <vt:lpstr>Why Snowflake?</vt:lpstr>
      <vt:lpstr>Traditional Enterprise Data Warehouse Architecture</vt:lpstr>
      <vt:lpstr>Shared Disk Servers</vt:lpstr>
      <vt:lpstr>Shared Disk Servers</vt:lpstr>
      <vt:lpstr>Shared Disk Servers</vt:lpstr>
      <vt:lpstr>Shared Nothing</vt:lpstr>
      <vt:lpstr>Shared Nothing</vt:lpstr>
      <vt:lpstr>Shared Nothing Drawbacks</vt:lpstr>
      <vt:lpstr>Downsides to Shared Nothing</vt:lpstr>
      <vt:lpstr>Snowflake is a hybrid of Shared Nothing and Disk</vt:lpstr>
      <vt:lpstr>Massive Parallel Processing</vt:lpstr>
      <vt:lpstr>What does Snowflake offer?</vt:lpstr>
      <vt:lpstr>Snowflake: Why this design?</vt:lpstr>
      <vt:lpstr>Snowflake Intro</vt:lpstr>
      <vt:lpstr>Snowflake Architecture</vt:lpstr>
      <vt:lpstr>Snowflake architecture</vt:lpstr>
      <vt:lpstr>Snowflake Intro: Storage</vt:lpstr>
      <vt:lpstr>Snowflake Intro: Computing Layer</vt:lpstr>
      <vt:lpstr>Snowflake Intro: Services Layer</vt:lpstr>
      <vt:lpstr>Snowflake Architecture</vt:lpstr>
      <vt:lpstr>Snowflake Elasticity  </vt:lpstr>
      <vt:lpstr>Snowflake Data Types</vt:lpstr>
      <vt:lpstr>Snowflake data types</vt:lpstr>
      <vt:lpstr>Snowflake Variant data types</vt:lpstr>
      <vt:lpstr>Snowflake Data Types</vt:lpstr>
      <vt:lpstr>Snowflake Elasticity</vt:lpstr>
      <vt:lpstr>Snowflake Elasticity</vt:lpstr>
      <vt:lpstr>Snowflake Elasticity</vt:lpstr>
      <vt:lpstr>Snowflake Elasticity</vt:lpstr>
      <vt:lpstr>Snowflake Automation</vt:lpstr>
      <vt:lpstr>Snowflake Automation</vt:lpstr>
      <vt:lpstr>Snowflake Automation</vt:lpstr>
      <vt:lpstr>Snowflake Advantage</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22</cp:revision>
  <dcterms:modified xsi:type="dcterms:W3CDTF">2020-05-19T10:27:00Z</dcterms:modified>
</cp:coreProperties>
</file>